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2" r:id="rId2"/>
    <p:sldMasterId id="2147483653" r:id="rId3"/>
  </p:sldMasterIdLst>
  <p:notesMasterIdLst>
    <p:notesMasterId r:id="rId29"/>
  </p:notesMasterIdLst>
  <p:handoutMasterIdLst>
    <p:handoutMasterId r:id="rId30"/>
  </p:handoutMasterIdLst>
  <p:sldIdLst>
    <p:sldId id="1093" r:id="rId4"/>
    <p:sldId id="1135" r:id="rId5"/>
    <p:sldId id="1176" r:id="rId6"/>
    <p:sldId id="1155" r:id="rId7"/>
    <p:sldId id="1158" r:id="rId8"/>
    <p:sldId id="1156" r:id="rId9"/>
    <p:sldId id="1157" r:id="rId10"/>
    <p:sldId id="1114" r:id="rId11"/>
    <p:sldId id="1116" r:id="rId12"/>
    <p:sldId id="1115" r:id="rId13"/>
    <p:sldId id="1179" r:id="rId14"/>
    <p:sldId id="1180" r:id="rId15"/>
    <p:sldId id="1175" r:id="rId16"/>
    <p:sldId id="1161" r:id="rId17"/>
    <p:sldId id="1160" r:id="rId18"/>
    <p:sldId id="1159" r:id="rId19"/>
    <p:sldId id="1164" r:id="rId20"/>
    <p:sldId id="1174" r:id="rId21"/>
    <p:sldId id="1163" r:id="rId22"/>
    <p:sldId id="1162" r:id="rId23"/>
    <p:sldId id="1178" r:id="rId24"/>
    <p:sldId id="1181" r:id="rId25"/>
    <p:sldId id="1177" r:id="rId26"/>
    <p:sldId id="966" r:id="rId27"/>
    <p:sldId id="933" r:id="rId28"/>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Lucida Sans" pitchFamily="1" charset="0"/>
        <a:ea typeface="ＭＳ Ｐゴシック" pitchFamily="1" charset="-128"/>
        <a:cs typeface="+mn-cs"/>
      </a:defRPr>
    </a:lvl1pPr>
    <a:lvl2pPr marL="457200" algn="l" rtl="0" fontAlgn="base">
      <a:spcBef>
        <a:spcPct val="0"/>
      </a:spcBef>
      <a:spcAft>
        <a:spcPct val="0"/>
      </a:spcAft>
      <a:defRPr b="1" kern="1200">
        <a:solidFill>
          <a:schemeClr val="tx1"/>
        </a:solidFill>
        <a:latin typeface="Lucida Sans" pitchFamily="1" charset="0"/>
        <a:ea typeface="ＭＳ Ｐゴシック" pitchFamily="1" charset="-128"/>
        <a:cs typeface="+mn-cs"/>
      </a:defRPr>
    </a:lvl2pPr>
    <a:lvl3pPr marL="914400" algn="l" rtl="0" fontAlgn="base">
      <a:spcBef>
        <a:spcPct val="0"/>
      </a:spcBef>
      <a:spcAft>
        <a:spcPct val="0"/>
      </a:spcAft>
      <a:defRPr b="1" kern="1200">
        <a:solidFill>
          <a:schemeClr val="tx1"/>
        </a:solidFill>
        <a:latin typeface="Lucida Sans" pitchFamily="1" charset="0"/>
        <a:ea typeface="ＭＳ Ｐゴシック" pitchFamily="1" charset="-128"/>
        <a:cs typeface="+mn-cs"/>
      </a:defRPr>
    </a:lvl3pPr>
    <a:lvl4pPr marL="1371600" algn="l" rtl="0" fontAlgn="base">
      <a:spcBef>
        <a:spcPct val="0"/>
      </a:spcBef>
      <a:spcAft>
        <a:spcPct val="0"/>
      </a:spcAft>
      <a:defRPr b="1" kern="1200">
        <a:solidFill>
          <a:schemeClr val="tx1"/>
        </a:solidFill>
        <a:latin typeface="Lucida Sans" pitchFamily="1" charset="0"/>
        <a:ea typeface="ＭＳ Ｐゴシック" pitchFamily="1" charset="-128"/>
        <a:cs typeface="+mn-cs"/>
      </a:defRPr>
    </a:lvl4pPr>
    <a:lvl5pPr marL="1828800" algn="l" rtl="0" fontAlgn="base">
      <a:spcBef>
        <a:spcPct val="0"/>
      </a:spcBef>
      <a:spcAft>
        <a:spcPct val="0"/>
      </a:spcAft>
      <a:defRPr b="1" kern="1200">
        <a:solidFill>
          <a:schemeClr val="tx1"/>
        </a:solidFill>
        <a:latin typeface="Lucida Sans" pitchFamily="1" charset="0"/>
        <a:ea typeface="ＭＳ Ｐゴシック" pitchFamily="1" charset="-128"/>
        <a:cs typeface="+mn-cs"/>
      </a:defRPr>
    </a:lvl5pPr>
    <a:lvl6pPr marL="2286000" algn="l" defTabSz="914400" rtl="0" eaLnBrk="1" latinLnBrk="0" hangingPunct="1">
      <a:defRPr b="1" kern="1200">
        <a:solidFill>
          <a:schemeClr val="tx1"/>
        </a:solidFill>
        <a:latin typeface="Lucida Sans" pitchFamily="1" charset="0"/>
        <a:ea typeface="ＭＳ Ｐゴシック" pitchFamily="1" charset="-128"/>
        <a:cs typeface="+mn-cs"/>
      </a:defRPr>
    </a:lvl6pPr>
    <a:lvl7pPr marL="2743200" algn="l" defTabSz="914400" rtl="0" eaLnBrk="1" latinLnBrk="0" hangingPunct="1">
      <a:defRPr b="1" kern="1200">
        <a:solidFill>
          <a:schemeClr val="tx1"/>
        </a:solidFill>
        <a:latin typeface="Lucida Sans" pitchFamily="1" charset="0"/>
        <a:ea typeface="ＭＳ Ｐゴシック" pitchFamily="1" charset="-128"/>
        <a:cs typeface="+mn-cs"/>
      </a:defRPr>
    </a:lvl7pPr>
    <a:lvl8pPr marL="3200400" algn="l" defTabSz="914400" rtl="0" eaLnBrk="1" latinLnBrk="0" hangingPunct="1">
      <a:defRPr b="1" kern="1200">
        <a:solidFill>
          <a:schemeClr val="tx1"/>
        </a:solidFill>
        <a:latin typeface="Lucida Sans" pitchFamily="1" charset="0"/>
        <a:ea typeface="ＭＳ Ｐゴシック" pitchFamily="1" charset="-128"/>
        <a:cs typeface="+mn-cs"/>
      </a:defRPr>
    </a:lvl8pPr>
    <a:lvl9pPr marL="3657600" algn="l" defTabSz="914400" rtl="0" eaLnBrk="1" latinLnBrk="0" hangingPunct="1">
      <a:defRPr b="1" kern="1200">
        <a:solidFill>
          <a:schemeClr val="tx1"/>
        </a:solidFill>
        <a:latin typeface="Lucida Sans" pitchFamily="1"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DDA07"/>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8124" autoAdjust="0"/>
  </p:normalViewPr>
  <p:slideViewPr>
    <p:cSldViewPr>
      <p:cViewPr varScale="1">
        <p:scale>
          <a:sx n="59" d="100"/>
          <a:sy n="59" d="100"/>
        </p:scale>
        <p:origin x="15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788"/>
    </p:cViewPr>
  </p:sorterViewPr>
  <p:notesViewPr>
    <p:cSldViewPr>
      <p:cViewPr>
        <p:scale>
          <a:sx n="66" d="100"/>
          <a:sy n="66" d="100"/>
        </p:scale>
        <p:origin x="-2922" y="-57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4606" y="32084"/>
            <a:ext cx="3060560" cy="462013"/>
          </a:xfrm>
          <a:prstGeom prst="rect">
            <a:avLst/>
          </a:prstGeom>
          <a:noFill/>
          <a:ln w="9525">
            <a:noFill/>
            <a:miter lim="800000"/>
            <a:headEnd/>
            <a:tailEnd/>
          </a:ln>
        </p:spPr>
        <p:txBody>
          <a:bodyPr vert="horz" wrap="square" lIns="19340" tIns="0" rIns="19340" bIns="0" numCol="1" anchor="t" anchorCtr="0" compatLnSpc="1">
            <a:prstTxWarp prst="textNoShape">
              <a:avLst/>
            </a:prstTxWarp>
          </a:bodyPr>
          <a:lstStyle>
            <a:lvl1pPr defTabSz="896331" eaLnBrk="0" hangingPunct="0">
              <a:defRPr sz="1000" b="0" i="1">
                <a:latin typeface="Times New Roman" pitchFamily="18" charset="0"/>
                <a:ea typeface="+mn-ea"/>
              </a:defRPr>
            </a:lvl1pPr>
          </a:lstStyle>
          <a:p>
            <a:pPr>
              <a:defRPr/>
            </a:pPr>
            <a:endParaRPr lang="en-US"/>
          </a:p>
        </p:txBody>
      </p:sp>
      <p:sp>
        <p:nvSpPr>
          <p:cNvPr id="4099" name="Rectangle 1027"/>
          <p:cNvSpPr>
            <a:spLocks noGrp="1" noChangeArrowheads="1"/>
          </p:cNvSpPr>
          <p:nvPr>
            <p:ph type="dt" sz="quarter" idx="1"/>
          </p:nvPr>
        </p:nvSpPr>
        <p:spPr bwMode="auto">
          <a:xfrm>
            <a:off x="3964447" y="32084"/>
            <a:ext cx="3060559" cy="462013"/>
          </a:xfrm>
          <a:prstGeom prst="rect">
            <a:avLst/>
          </a:prstGeom>
          <a:noFill/>
          <a:ln w="9525">
            <a:noFill/>
            <a:miter lim="800000"/>
            <a:headEnd/>
            <a:tailEnd/>
          </a:ln>
        </p:spPr>
        <p:txBody>
          <a:bodyPr vert="horz" wrap="square" lIns="19340" tIns="0" rIns="19340" bIns="0" numCol="1" anchor="t" anchorCtr="0" compatLnSpc="1">
            <a:prstTxWarp prst="textNoShape">
              <a:avLst/>
            </a:prstTxWarp>
          </a:bodyPr>
          <a:lstStyle>
            <a:lvl1pPr algn="r" defTabSz="896331" eaLnBrk="0" hangingPunct="0">
              <a:defRPr sz="1000" b="0" i="1">
                <a:latin typeface="Times New Roman" pitchFamily="18" charset="0"/>
                <a:ea typeface="+mn-ea"/>
              </a:defRPr>
            </a:lvl1pPr>
          </a:lstStyle>
          <a:p>
            <a:pPr>
              <a:defRPr/>
            </a:pPr>
            <a:endParaRPr lang="en-US"/>
          </a:p>
        </p:txBody>
      </p:sp>
      <p:sp>
        <p:nvSpPr>
          <p:cNvPr id="4100" name="Rectangle 1028"/>
          <p:cNvSpPr>
            <a:spLocks noGrp="1" noChangeArrowheads="1"/>
          </p:cNvSpPr>
          <p:nvPr>
            <p:ph type="ftr" sz="quarter" idx="2"/>
          </p:nvPr>
        </p:nvSpPr>
        <p:spPr bwMode="auto">
          <a:xfrm>
            <a:off x="-14606" y="8802303"/>
            <a:ext cx="3060560" cy="462013"/>
          </a:xfrm>
          <a:prstGeom prst="rect">
            <a:avLst/>
          </a:prstGeom>
          <a:noFill/>
          <a:ln w="9525">
            <a:noFill/>
            <a:miter lim="800000"/>
            <a:headEnd/>
            <a:tailEnd/>
          </a:ln>
        </p:spPr>
        <p:txBody>
          <a:bodyPr vert="horz" wrap="square" lIns="19340" tIns="0" rIns="19340" bIns="0" numCol="1" anchor="b" anchorCtr="0" compatLnSpc="1">
            <a:prstTxWarp prst="textNoShape">
              <a:avLst/>
            </a:prstTxWarp>
          </a:bodyPr>
          <a:lstStyle>
            <a:lvl1pPr defTabSz="896331" eaLnBrk="0" hangingPunct="0">
              <a:defRPr sz="1000" b="0" i="1">
                <a:latin typeface="Times New Roman" pitchFamily="18" charset="0"/>
                <a:ea typeface="+mn-ea"/>
              </a:defRPr>
            </a:lvl1pPr>
          </a:lstStyle>
          <a:p>
            <a:pPr>
              <a:defRPr/>
            </a:pPr>
            <a:endParaRPr lang="en-US"/>
          </a:p>
        </p:txBody>
      </p:sp>
      <p:sp>
        <p:nvSpPr>
          <p:cNvPr id="4101" name="Rectangle 1029"/>
          <p:cNvSpPr>
            <a:spLocks noGrp="1" noChangeArrowheads="1"/>
          </p:cNvSpPr>
          <p:nvPr>
            <p:ph type="sldNum" sz="quarter" idx="3"/>
          </p:nvPr>
        </p:nvSpPr>
        <p:spPr bwMode="auto">
          <a:xfrm>
            <a:off x="3964447" y="8802303"/>
            <a:ext cx="3060559" cy="462013"/>
          </a:xfrm>
          <a:prstGeom prst="rect">
            <a:avLst/>
          </a:prstGeom>
          <a:noFill/>
          <a:ln w="9525">
            <a:noFill/>
            <a:miter lim="800000"/>
            <a:headEnd/>
            <a:tailEnd/>
          </a:ln>
        </p:spPr>
        <p:txBody>
          <a:bodyPr vert="horz" wrap="square" lIns="19340" tIns="0" rIns="19340" bIns="0" numCol="1" anchor="b" anchorCtr="0" compatLnSpc="1">
            <a:prstTxWarp prst="textNoShape">
              <a:avLst/>
            </a:prstTxWarp>
          </a:bodyPr>
          <a:lstStyle>
            <a:lvl1pPr algn="r" defTabSz="896331" eaLnBrk="0" hangingPunct="0">
              <a:defRPr sz="1000" b="0" i="1" smtClean="0">
                <a:latin typeface="Times New Roman" pitchFamily="1" charset="0"/>
              </a:defRPr>
            </a:lvl1pPr>
          </a:lstStyle>
          <a:p>
            <a:pPr>
              <a:defRPr/>
            </a:pPr>
            <a:fld id="{58C1A241-6FEB-45CD-A0C8-DB5BAD6B4913}" type="slidenum">
              <a:rPr lang="en-US"/>
              <a:pPr>
                <a:defRPr/>
              </a:pPr>
              <a:t>‹#›</a:t>
            </a:fld>
            <a:endParaRPr lang="en-US"/>
          </a:p>
        </p:txBody>
      </p:sp>
    </p:spTree>
    <p:extLst>
      <p:ext uri="{BB962C8B-B14F-4D97-AF65-F5344CB8AC3E}">
        <p14:creationId xmlns:p14="http://schemas.microsoft.com/office/powerpoint/2010/main" val="2455481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6227" y="32084"/>
            <a:ext cx="3062182" cy="462013"/>
          </a:xfrm>
          <a:prstGeom prst="rect">
            <a:avLst/>
          </a:prstGeom>
          <a:noFill/>
          <a:ln w="9525">
            <a:noFill/>
            <a:miter lim="800000"/>
            <a:headEnd/>
            <a:tailEnd/>
          </a:ln>
        </p:spPr>
        <p:txBody>
          <a:bodyPr vert="horz" wrap="square" lIns="19340" tIns="0" rIns="19340" bIns="0" numCol="1" anchor="t" anchorCtr="0" compatLnSpc="1">
            <a:prstTxWarp prst="textNoShape">
              <a:avLst/>
            </a:prstTxWarp>
          </a:bodyPr>
          <a:lstStyle>
            <a:lvl1pPr defTabSz="896331" eaLnBrk="0" hangingPunct="0">
              <a:defRPr sz="1000" b="0" i="1">
                <a:latin typeface="Times New Roman" pitchFamily="18" charset="0"/>
                <a:ea typeface="+mn-ea"/>
              </a:defRPr>
            </a:lvl1pPr>
          </a:lstStyle>
          <a:p>
            <a:pPr>
              <a:defRPr/>
            </a:pPr>
            <a:endParaRPr lang="en-US"/>
          </a:p>
        </p:txBody>
      </p:sp>
      <p:sp>
        <p:nvSpPr>
          <p:cNvPr id="2051" name="Rectangle 3"/>
          <p:cNvSpPr>
            <a:spLocks noGrp="1" noChangeArrowheads="1"/>
          </p:cNvSpPr>
          <p:nvPr>
            <p:ph type="dt" idx="1"/>
          </p:nvPr>
        </p:nvSpPr>
        <p:spPr bwMode="auto">
          <a:xfrm>
            <a:off x="3964447" y="32084"/>
            <a:ext cx="3062181" cy="462013"/>
          </a:xfrm>
          <a:prstGeom prst="rect">
            <a:avLst/>
          </a:prstGeom>
          <a:noFill/>
          <a:ln w="9525">
            <a:noFill/>
            <a:miter lim="800000"/>
            <a:headEnd/>
            <a:tailEnd/>
          </a:ln>
        </p:spPr>
        <p:txBody>
          <a:bodyPr vert="horz" wrap="square" lIns="19340" tIns="0" rIns="19340" bIns="0" numCol="1" anchor="t" anchorCtr="0" compatLnSpc="1">
            <a:prstTxWarp prst="textNoShape">
              <a:avLst/>
            </a:prstTxWarp>
          </a:bodyPr>
          <a:lstStyle>
            <a:lvl1pPr algn="r" defTabSz="896331" eaLnBrk="0" hangingPunct="0">
              <a:defRPr sz="1000" b="0" i="1">
                <a:latin typeface="Times New Roman" pitchFamily="18" charset="0"/>
                <a:ea typeface="+mn-ea"/>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209675" y="733425"/>
            <a:ext cx="4594225" cy="344646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25995" y="4417995"/>
            <a:ext cx="5739764" cy="4074695"/>
          </a:xfrm>
          <a:prstGeom prst="rect">
            <a:avLst/>
          </a:prstGeom>
          <a:noFill/>
          <a:ln w="9525">
            <a:noFill/>
            <a:miter lim="800000"/>
            <a:headEnd/>
            <a:tailEnd/>
          </a:ln>
        </p:spPr>
        <p:txBody>
          <a:bodyPr vert="horz" wrap="square" lIns="91868" tIns="45129" rIns="91868" bIns="45129" numCol="1" anchor="t" anchorCtr="0" compatLnSpc="1">
            <a:prstTxWarp prst="textNoShape">
              <a:avLst/>
            </a:prstTxWarp>
          </a:bodyPr>
          <a:lstStyle/>
          <a:p>
            <a:pPr lvl="0"/>
            <a:r>
              <a:rPr lang="en-US" noProof="0"/>
              <a:t>Click to</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6227" y="8802303"/>
            <a:ext cx="3062182" cy="462013"/>
          </a:xfrm>
          <a:prstGeom prst="rect">
            <a:avLst/>
          </a:prstGeom>
          <a:noFill/>
          <a:ln w="9525">
            <a:noFill/>
            <a:miter lim="800000"/>
            <a:headEnd/>
            <a:tailEnd/>
          </a:ln>
        </p:spPr>
        <p:txBody>
          <a:bodyPr vert="horz" wrap="square" lIns="19340" tIns="0" rIns="19340" bIns="0" numCol="1" anchor="b" anchorCtr="0" compatLnSpc="1">
            <a:prstTxWarp prst="textNoShape">
              <a:avLst/>
            </a:prstTxWarp>
          </a:bodyPr>
          <a:lstStyle>
            <a:lvl1pPr defTabSz="896331" eaLnBrk="0" hangingPunct="0">
              <a:defRPr sz="1000" b="0" i="1">
                <a:latin typeface="Times New Roman" pitchFamily="18" charset="0"/>
                <a:ea typeface="+mn-ea"/>
              </a:defRPr>
            </a:lvl1pPr>
          </a:lstStyle>
          <a:p>
            <a:pPr>
              <a:defRPr/>
            </a:pPr>
            <a:endParaRPr lang="en-US"/>
          </a:p>
        </p:txBody>
      </p:sp>
      <p:sp>
        <p:nvSpPr>
          <p:cNvPr id="2055" name="Rectangle 7"/>
          <p:cNvSpPr>
            <a:spLocks noGrp="1" noChangeArrowheads="1"/>
          </p:cNvSpPr>
          <p:nvPr>
            <p:ph type="sldNum" sz="quarter" idx="5"/>
          </p:nvPr>
        </p:nvSpPr>
        <p:spPr bwMode="auto">
          <a:xfrm>
            <a:off x="3964447" y="8802303"/>
            <a:ext cx="3062181" cy="462013"/>
          </a:xfrm>
          <a:prstGeom prst="rect">
            <a:avLst/>
          </a:prstGeom>
          <a:noFill/>
          <a:ln w="9525">
            <a:noFill/>
            <a:miter lim="800000"/>
            <a:headEnd/>
            <a:tailEnd/>
          </a:ln>
        </p:spPr>
        <p:txBody>
          <a:bodyPr vert="horz" wrap="square" lIns="19340" tIns="0" rIns="19340" bIns="0" numCol="1" anchor="b" anchorCtr="0" compatLnSpc="1">
            <a:prstTxWarp prst="textNoShape">
              <a:avLst/>
            </a:prstTxWarp>
          </a:bodyPr>
          <a:lstStyle>
            <a:lvl1pPr algn="r" defTabSz="896331" eaLnBrk="0" hangingPunct="0">
              <a:defRPr sz="1000" b="0" i="1" smtClean="0">
                <a:latin typeface="Times New Roman" pitchFamily="1" charset="0"/>
              </a:defRPr>
            </a:lvl1pPr>
          </a:lstStyle>
          <a:p>
            <a:pPr>
              <a:defRPr/>
            </a:pPr>
            <a:fld id="{29AAEB1C-0F39-4AFC-BD9F-8CCE3D9DD521}" type="slidenum">
              <a:rPr lang="en-US"/>
              <a:pPr>
                <a:defRPr/>
              </a:pPr>
              <a:t>‹#›</a:t>
            </a:fld>
            <a:endParaRPr lang="en-US"/>
          </a:p>
        </p:txBody>
      </p:sp>
    </p:spTree>
    <p:extLst>
      <p:ext uri="{BB962C8B-B14F-4D97-AF65-F5344CB8AC3E}">
        <p14:creationId xmlns:p14="http://schemas.microsoft.com/office/powerpoint/2010/main" val="1298583953"/>
      </p:ext>
    </p:extLst>
  </p:cSld>
  <p:clrMap bg1="lt1" tx1="dk1" bg2="lt2" tx2="dk2" accent1="accent1" accent2="accent2" accent3="accent3" accent4="accent4" accent5="accent5" accent6="accent6" hlink="hlink" folHlink="folHlink"/>
  <p:notesStyle>
    <a:lvl1pPr algn="l" defTabSz="882650"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1pPr>
    <a:lvl2pPr marL="742950" indent="-285750" algn="l" defTabSz="882650"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2pPr>
    <a:lvl3pPr marL="1143000" indent="-228600" algn="l" defTabSz="882650"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3pPr>
    <a:lvl4pPr marL="342900" algn="l" defTabSz="882650"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4pPr>
    <a:lvl5pPr marL="457200" algn="l" defTabSz="882650"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spending much more time at step 1 before getting into the permitting process. Expect greater delays. Many nuances to consider and apply to determine class/status of water features. Types of JDs needs to be considered and decided. Utilization of more tools for delineation and classification can occur taking more time to determine if water features are WOTUS.</a:t>
            </a:r>
          </a:p>
        </p:txBody>
      </p:sp>
      <p:sp>
        <p:nvSpPr>
          <p:cNvPr id="4" name="Date Placeholder 3"/>
          <p:cNvSpPr>
            <a:spLocks noGrp="1"/>
          </p:cNvSpPr>
          <p:nvPr>
            <p:ph type="dt" idx="10"/>
          </p:nvPr>
        </p:nvSpPr>
        <p:spPr/>
        <p:txBody>
          <a:bodyPr/>
          <a:lstStyle/>
          <a:p>
            <a:r>
              <a:rPr lang="en-US" dirty="0"/>
              <a:t>8/24/2012</a:t>
            </a:r>
          </a:p>
        </p:txBody>
      </p:sp>
      <p:sp>
        <p:nvSpPr>
          <p:cNvPr id="5" name="Slide Number Placeholder 4"/>
          <p:cNvSpPr>
            <a:spLocks noGrp="1"/>
          </p:cNvSpPr>
          <p:nvPr>
            <p:ph type="sldNum" sz="quarter" idx="11"/>
          </p:nvPr>
        </p:nvSpPr>
        <p:spPr/>
        <p:txBody>
          <a:bodyPr/>
          <a:lstStyle/>
          <a:p>
            <a:fld id="{16A4B4CB-9D3E-4CC2-98C3-D7B2DF557B93}" type="slidenum">
              <a:rPr lang="en-US" smtClean="0"/>
              <a:pPr/>
              <a:t>2</a:t>
            </a:fld>
            <a:endParaRPr lang="en-US" dirty="0"/>
          </a:p>
        </p:txBody>
      </p:sp>
    </p:spTree>
    <p:extLst>
      <p:ext uri="{BB962C8B-B14F-4D97-AF65-F5344CB8AC3E}">
        <p14:creationId xmlns:p14="http://schemas.microsoft.com/office/powerpoint/2010/main" val="343881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Larger rivers</a:t>
            </a:r>
          </a:p>
        </p:txBody>
      </p:sp>
      <p:sp>
        <p:nvSpPr>
          <p:cNvPr id="4" name="Slide Number Placeholder 3"/>
          <p:cNvSpPr>
            <a:spLocks noGrp="1"/>
          </p:cNvSpPr>
          <p:nvPr>
            <p:ph type="sldNum" sz="quarter" idx="5"/>
          </p:nvPr>
        </p:nvSpPr>
        <p:spPr/>
        <p:txBody>
          <a:bodyPr/>
          <a:lstStyle/>
          <a:p>
            <a:pPr>
              <a:defRPr/>
            </a:pPr>
            <a:fld id="{29AAEB1C-0F39-4AFC-BD9F-8CCE3D9DD521}" type="slidenum">
              <a:rPr lang="en-US" smtClean="0"/>
              <a:pPr>
                <a:defRPr/>
              </a:pPr>
              <a:t>15</a:t>
            </a:fld>
            <a:endParaRPr lang="en-US"/>
          </a:p>
        </p:txBody>
      </p:sp>
    </p:spTree>
    <p:extLst>
      <p:ext uri="{BB962C8B-B14F-4D97-AF65-F5344CB8AC3E}">
        <p14:creationId xmlns:p14="http://schemas.microsoft.com/office/powerpoint/2010/main" val="990594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room for inconsistency in amount of info needed as well as differing</a:t>
            </a:r>
            <a:r>
              <a:rPr lang="en-US" baseline="0" dirty="0"/>
              <a:t> perspectives in a region and across the country</a:t>
            </a:r>
            <a:endParaRPr lang="en-US" dirty="0"/>
          </a:p>
        </p:txBody>
      </p:sp>
      <p:sp>
        <p:nvSpPr>
          <p:cNvPr id="4" name="Slide Number Placeholder 3"/>
          <p:cNvSpPr>
            <a:spLocks noGrp="1"/>
          </p:cNvSpPr>
          <p:nvPr>
            <p:ph type="sldNum" sz="quarter" idx="10"/>
          </p:nvPr>
        </p:nvSpPr>
        <p:spPr/>
        <p:txBody>
          <a:bodyPr/>
          <a:lstStyle/>
          <a:p>
            <a:pPr>
              <a:defRPr/>
            </a:pPr>
            <a:fld id="{29AAEB1C-0F39-4AFC-BD9F-8CCE3D9DD521}" type="slidenum">
              <a:rPr lang="en-US" smtClean="0"/>
              <a:pPr>
                <a:defRPr/>
              </a:pPr>
              <a:t>19</a:t>
            </a:fld>
            <a:endParaRPr lang="en-US"/>
          </a:p>
        </p:txBody>
      </p:sp>
    </p:spTree>
    <p:extLst>
      <p:ext uri="{BB962C8B-B14F-4D97-AF65-F5344CB8AC3E}">
        <p14:creationId xmlns:p14="http://schemas.microsoft.com/office/powerpoint/2010/main" val="383324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water into and out of areas will</a:t>
            </a:r>
            <a:r>
              <a:rPr lang="en-US" baseline="0" dirty="0"/>
              <a:t> be more of a consideration in our evaluations for jurisdiction – rather than just effects considerations if a permit is involved.</a:t>
            </a:r>
            <a:endParaRPr lang="en-US" dirty="0"/>
          </a:p>
        </p:txBody>
      </p:sp>
      <p:sp>
        <p:nvSpPr>
          <p:cNvPr id="4" name="Slide Number Placeholder 3"/>
          <p:cNvSpPr>
            <a:spLocks noGrp="1"/>
          </p:cNvSpPr>
          <p:nvPr>
            <p:ph type="sldNum" sz="quarter" idx="10"/>
          </p:nvPr>
        </p:nvSpPr>
        <p:spPr/>
        <p:txBody>
          <a:bodyPr/>
          <a:lstStyle/>
          <a:p>
            <a:pPr>
              <a:defRPr/>
            </a:pPr>
            <a:fld id="{29AAEB1C-0F39-4AFC-BD9F-8CCE3D9DD521}" type="slidenum">
              <a:rPr lang="en-US" smtClean="0"/>
              <a:pPr>
                <a:defRPr/>
              </a:pPr>
              <a:t>20</a:t>
            </a:fld>
            <a:endParaRPr lang="en-US"/>
          </a:p>
        </p:txBody>
      </p:sp>
    </p:spTree>
    <p:extLst>
      <p:ext uri="{BB962C8B-B14F-4D97-AF65-F5344CB8AC3E}">
        <p14:creationId xmlns:p14="http://schemas.microsoft.com/office/powerpoint/2010/main" val="932822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AAEB1C-0F39-4AFC-BD9F-8CCE3D9DD521}" type="slidenum">
              <a:rPr lang="en-US" smtClean="0"/>
              <a:pPr>
                <a:defRPr/>
              </a:pPr>
              <a:t>22</a:t>
            </a:fld>
            <a:endParaRPr lang="en-US"/>
          </a:p>
        </p:txBody>
      </p:sp>
    </p:spTree>
    <p:extLst>
      <p:ext uri="{BB962C8B-B14F-4D97-AF65-F5344CB8AC3E}">
        <p14:creationId xmlns:p14="http://schemas.microsoft.com/office/powerpoint/2010/main" val="23022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time documenting/describing “water features” as well as presence of more tools to apply, more indicators to consider, changes in delineation documentation, greater opportunity for debate concerning which tools to use, how many indicators present/needed/revised, as well as outputs and results.</a:t>
            </a:r>
          </a:p>
        </p:txBody>
      </p:sp>
      <p:sp>
        <p:nvSpPr>
          <p:cNvPr id="4" name="Slide Number Placeholder 3"/>
          <p:cNvSpPr>
            <a:spLocks noGrp="1"/>
          </p:cNvSpPr>
          <p:nvPr>
            <p:ph type="sldNum" sz="quarter" idx="5"/>
          </p:nvPr>
        </p:nvSpPr>
        <p:spPr/>
        <p:txBody>
          <a:bodyPr/>
          <a:lstStyle/>
          <a:p>
            <a:pPr>
              <a:defRPr/>
            </a:pPr>
            <a:fld id="{29AAEB1C-0F39-4AFC-BD9F-8CCE3D9DD521}" type="slidenum">
              <a:rPr lang="en-US" smtClean="0"/>
              <a:pPr>
                <a:defRPr/>
              </a:pPr>
              <a:t>23</a:t>
            </a:fld>
            <a:endParaRPr lang="en-US"/>
          </a:p>
        </p:txBody>
      </p:sp>
    </p:spTree>
    <p:extLst>
      <p:ext uri="{BB962C8B-B14F-4D97-AF65-F5344CB8AC3E}">
        <p14:creationId xmlns:p14="http://schemas.microsoft.com/office/powerpoint/2010/main" val="758546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17CE77A-71E7-496F-AFDC-6CF20CD0FDEC}" type="slidenum">
              <a:rPr lang="en-US"/>
              <a:pPr/>
              <a:t>24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457623" y="4417995"/>
            <a:ext cx="6108136" cy="4074695"/>
          </a:xfrm>
          <a:noFill/>
          <a:ln/>
        </p:spPr>
        <p:txBody>
          <a:bodyPr/>
          <a:lstStyle/>
          <a:p>
            <a:pPr eaLnBrk="1" hangingPunct="1"/>
            <a:endParaRPr lang="en-US" sz="1400" dirty="0">
              <a:latin typeface="Times New Roman" pitchFamily="1" charset="0"/>
            </a:endParaRPr>
          </a:p>
        </p:txBody>
      </p:sp>
    </p:spTree>
    <p:extLst>
      <p:ext uri="{BB962C8B-B14F-4D97-AF65-F5344CB8AC3E}">
        <p14:creationId xmlns:p14="http://schemas.microsoft.com/office/powerpoint/2010/main" val="269637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DA2DF42-5B27-485B-ADD8-0F7BF4E264E8}" type="slidenum">
              <a:rPr lang="en-US"/>
              <a:pPr/>
              <a:t>25</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228813" y="4417995"/>
            <a:ext cx="6336947" cy="4074695"/>
          </a:xfrm>
          <a:noFill/>
          <a:ln/>
        </p:spPr>
        <p:txBody>
          <a:bodyPr/>
          <a:lstStyle/>
          <a:p>
            <a:pPr eaLnBrk="1" hangingPunct="1"/>
            <a:endParaRPr lang="en-US" sz="1400" dirty="0">
              <a:latin typeface="Times New Roman" pitchFamily="1" charset="0"/>
            </a:endParaRPr>
          </a:p>
        </p:txBody>
      </p:sp>
    </p:spTree>
    <p:extLst>
      <p:ext uri="{BB962C8B-B14F-4D97-AF65-F5344CB8AC3E}">
        <p14:creationId xmlns:p14="http://schemas.microsoft.com/office/powerpoint/2010/main" val="427962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8/24/2012</a:t>
            </a:r>
          </a:p>
        </p:txBody>
      </p:sp>
      <p:sp>
        <p:nvSpPr>
          <p:cNvPr id="5" name="Slide Number Placeholder 4"/>
          <p:cNvSpPr>
            <a:spLocks noGrp="1"/>
          </p:cNvSpPr>
          <p:nvPr>
            <p:ph type="sldNum" sz="quarter" idx="11"/>
          </p:nvPr>
        </p:nvSpPr>
        <p:spPr/>
        <p:txBody>
          <a:bodyPr/>
          <a:lstStyle/>
          <a:p>
            <a:fld id="{16A4B4CB-9D3E-4CC2-98C3-D7B2DF557B93}" type="slidenum">
              <a:rPr lang="en-US" smtClean="0"/>
              <a:pPr/>
              <a:t>3</a:t>
            </a:fld>
            <a:endParaRPr lang="en-US" dirty="0"/>
          </a:p>
        </p:txBody>
      </p:sp>
    </p:spTree>
    <p:extLst>
      <p:ext uri="{BB962C8B-B14F-4D97-AF65-F5344CB8AC3E}">
        <p14:creationId xmlns:p14="http://schemas.microsoft.com/office/powerpoint/2010/main" val="311234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6EF01-ADFB-4AD0-93C1-DA409207DE3B}" type="slidenum">
              <a:rPr lang="en-US"/>
              <a:pPr/>
              <a:t>4</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dirty="0"/>
              <a:t>(a)(1) and (a)(3) waters are simplest to ID. There are 10 (a)(1)s are designated in SWF. A lot more time needed for (a)(2) and (a)(4) when non-abutting</a:t>
            </a:r>
          </a:p>
        </p:txBody>
      </p:sp>
      <p:sp>
        <p:nvSpPr>
          <p:cNvPr id="5" name="Date Placeholder 4"/>
          <p:cNvSpPr>
            <a:spLocks noGrp="1"/>
          </p:cNvSpPr>
          <p:nvPr>
            <p:ph type="dt" idx="10"/>
          </p:nvPr>
        </p:nvSpPr>
        <p:spPr/>
        <p:txBody>
          <a:bodyPr/>
          <a:lstStyle/>
          <a:p>
            <a:r>
              <a:rPr lang="en-US" dirty="0"/>
              <a:t>8/24/2012</a:t>
            </a:r>
          </a:p>
        </p:txBody>
      </p:sp>
    </p:spTree>
    <p:extLst>
      <p:ext uri="{BB962C8B-B14F-4D97-AF65-F5344CB8AC3E}">
        <p14:creationId xmlns:p14="http://schemas.microsoft.com/office/powerpoint/2010/main" val="258766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6EF01-ADFB-4AD0-93C1-DA409207DE3B}" type="slidenum">
              <a:rPr lang="en-US"/>
              <a:pPr/>
              <a:t>5</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dirty="0"/>
              <a:t>The B1 exclusion has already resulted in agencies having to administratively create subclasses. These non-JD features are taking most of the effort and time to document and determine status.</a:t>
            </a:r>
          </a:p>
        </p:txBody>
      </p:sp>
      <p:sp>
        <p:nvSpPr>
          <p:cNvPr id="5" name="Date Placeholder 4"/>
          <p:cNvSpPr>
            <a:spLocks noGrp="1"/>
          </p:cNvSpPr>
          <p:nvPr>
            <p:ph type="dt" idx="10"/>
          </p:nvPr>
        </p:nvSpPr>
        <p:spPr/>
        <p:txBody>
          <a:bodyPr/>
          <a:lstStyle/>
          <a:p>
            <a:r>
              <a:rPr lang="en-US" dirty="0"/>
              <a:t>8/24/2012</a:t>
            </a:r>
          </a:p>
        </p:txBody>
      </p:sp>
    </p:spTree>
    <p:extLst>
      <p:ext uri="{BB962C8B-B14F-4D97-AF65-F5344CB8AC3E}">
        <p14:creationId xmlns:p14="http://schemas.microsoft.com/office/powerpoint/2010/main" val="221507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Lower left photo was sig. nexus test area. Now is</a:t>
            </a:r>
            <a:r>
              <a:rPr lang="en-US" baseline="0" dirty="0"/>
              <a:t> type of area that will require more effort to make determination of JD or not – especially for upstream areas</a:t>
            </a:r>
            <a:endParaRPr lang="en-US" dirty="0"/>
          </a:p>
        </p:txBody>
      </p:sp>
      <p:sp>
        <p:nvSpPr>
          <p:cNvPr id="4" name="Slide Number Placeholder 3"/>
          <p:cNvSpPr>
            <a:spLocks noGrp="1"/>
          </p:cNvSpPr>
          <p:nvPr>
            <p:ph type="sldNum" sz="quarter" idx="10"/>
          </p:nvPr>
        </p:nvSpPr>
        <p:spPr/>
        <p:txBody>
          <a:bodyPr/>
          <a:lstStyle/>
          <a:p>
            <a:fld id="{16A4B4CB-9D3E-4CC2-98C3-D7B2DF557B93}" type="slidenum">
              <a:rPr lang="en-US" smtClean="0"/>
              <a:pPr/>
              <a:t>8</a:t>
            </a:fld>
            <a:endParaRPr lang="en-US" dirty="0"/>
          </a:p>
        </p:txBody>
      </p:sp>
      <p:sp>
        <p:nvSpPr>
          <p:cNvPr id="5" name="Date Placeholder 4"/>
          <p:cNvSpPr>
            <a:spLocks noGrp="1"/>
          </p:cNvSpPr>
          <p:nvPr>
            <p:ph type="dt" idx="11"/>
          </p:nvPr>
        </p:nvSpPr>
        <p:spPr/>
        <p:txBody>
          <a:bodyPr/>
          <a:lstStyle/>
          <a:p>
            <a:r>
              <a:rPr lang="en-US" dirty="0"/>
              <a:t>8/24/2012</a:t>
            </a:r>
          </a:p>
        </p:txBody>
      </p:sp>
    </p:spTree>
    <p:extLst>
      <p:ext uri="{BB962C8B-B14F-4D97-AF65-F5344CB8AC3E}">
        <p14:creationId xmlns:p14="http://schemas.microsoft.com/office/powerpoint/2010/main" val="135152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Swales (2 left photos) rills and certain ditches all</a:t>
            </a:r>
            <a:r>
              <a:rPr lang="en-US" baseline="0" dirty="0"/>
              <a:t> must be addressed in delineation if an AJD is involved.</a:t>
            </a:r>
            <a:endParaRPr lang="en-US" dirty="0"/>
          </a:p>
        </p:txBody>
      </p:sp>
      <p:sp>
        <p:nvSpPr>
          <p:cNvPr id="4" name="Date Placeholder 3"/>
          <p:cNvSpPr>
            <a:spLocks noGrp="1"/>
          </p:cNvSpPr>
          <p:nvPr>
            <p:ph type="dt" idx="10"/>
          </p:nvPr>
        </p:nvSpPr>
        <p:spPr/>
        <p:txBody>
          <a:bodyPr/>
          <a:lstStyle/>
          <a:p>
            <a:r>
              <a:rPr lang="en-US" dirty="0"/>
              <a:t>8/24/2012</a:t>
            </a:r>
          </a:p>
        </p:txBody>
      </p:sp>
      <p:sp>
        <p:nvSpPr>
          <p:cNvPr id="5" name="Slide Number Placeholder 4"/>
          <p:cNvSpPr>
            <a:spLocks noGrp="1"/>
          </p:cNvSpPr>
          <p:nvPr>
            <p:ph type="sldNum" sz="quarter" idx="11"/>
          </p:nvPr>
        </p:nvSpPr>
        <p:spPr/>
        <p:txBody>
          <a:bodyPr/>
          <a:lstStyle/>
          <a:p>
            <a:fld id="{16A4B4CB-9D3E-4CC2-98C3-D7B2DF557B93}" type="slidenum">
              <a:rPr lang="en-US" smtClean="0"/>
              <a:pPr/>
              <a:t>9</a:t>
            </a:fld>
            <a:endParaRPr lang="en-US" dirty="0"/>
          </a:p>
        </p:txBody>
      </p:sp>
    </p:spTree>
    <p:extLst>
      <p:ext uri="{BB962C8B-B14F-4D97-AF65-F5344CB8AC3E}">
        <p14:creationId xmlns:p14="http://schemas.microsoft.com/office/powerpoint/2010/main" val="321654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a:t>
            </a:r>
            <a:r>
              <a:rPr lang="en-US" baseline="0" dirty="0"/>
              <a:t> photo same as photo on previous slide. If excavated in upland never was a water. If it has PER or INT flow, contributes water to JD water in typical year, AND is a relocated tributary, constructed in a </a:t>
            </a:r>
            <a:r>
              <a:rPr lang="en-US" baseline="0" dirty="0" err="1"/>
              <a:t>trib</a:t>
            </a:r>
            <a:r>
              <a:rPr lang="en-US" baseline="0" dirty="0"/>
              <a:t>, or is constructed in adjacent wetland then it is a WOTUS. Burden of proof lies w/ agencies to prove it is WOTUS</a:t>
            </a:r>
            <a:endParaRPr lang="en-US" dirty="0"/>
          </a:p>
        </p:txBody>
      </p:sp>
      <p:sp>
        <p:nvSpPr>
          <p:cNvPr id="4" name="Slide Number Placeholder 3"/>
          <p:cNvSpPr>
            <a:spLocks noGrp="1"/>
          </p:cNvSpPr>
          <p:nvPr>
            <p:ph type="sldNum" sz="quarter" idx="10"/>
          </p:nvPr>
        </p:nvSpPr>
        <p:spPr/>
        <p:txBody>
          <a:bodyPr/>
          <a:lstStyle/>
          <a:p>
            <a:pPr>
              <a:defRPr/>
            </a:pPr>
            <a:fld id="{29AAEB1C-0F39-4AFC-BD9F-8CCE3D9DD521}" type="slidenum">
              <a:rPr lang="en-US" smtClean="0"/>
              <a:pPr>
                <a:defRPr/>
              </a:pPr>
              <a:t>10</a:t>
            </a:fld>
            <a:endParaRPr lang="en-US"/>
          </a:p>
        </p:txBody>
      </p:sp>
    </p:spTree>
    <p:extLst>
      <p:ext uri="{BB962C8B-B14F-4D97-AF65-F5344CB8AC3E}">
        <p14:creationId xmlns:p14="http://schemas.microsoft.com/office/powerpoint/2010/main" val="166269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Maintained a semi-significant nexus test for upstream JD features</a:t>
            </a:r>
          </a:p>
        </p:txBody>
      </p:sp>
      <p:sp>
        <p:nvSpPr>
          <p:cNvPr id="4" name="Slide Number Placeholder 3"/>
          <p:cNvSpPr>
            <a:spLocks noGrp="1"/>
          </p:cNvSpPr>
          <p:nvPr>
            <p:ph type="sldNum" sz="quarter" idx="5"/>
          </p:nvPr>
        </p:nvSpPr>
        <p:spPr/>
        <p:txBody>
          <a:bodyPr/>
          <a:lstStyle/>
          <a:p>
            <a:pPr>
              <a:defRPr/>
            </a:pPr>
            <a:fld id="{29AAEB1C-0F39-4AFC-BD9F-8CCE3D9DD521}" type="slidenum">
              <a:rPr lang="en-US" smtClean="0"/>
              <a:pPr>
                <a:defRPr/>
              </a:pPr>
              <a:t>12</a:t>
            </a:fld>
            <a:endParaRPr lang="en-US"/>
          </a:p>
        </p:txBody>
      </p:sp>
    </p:spTree>
    <p:extLst>
      <p:ext uri="{BB962C8B-B14F-4D97-AF65-F5344CB8AC3E}">
        <p14:creationId xmlns:p14="http://schemas.microsoft.com/office/powerpoint/2010/main" val="70237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need to look offsite from project area to determine jurisdiction. Sheet flow areas will sever JD areas. These need higher review on draft AJD calls.</a:t>
            </a:r>
          </a:p>
        </p:txBody>
      </p:sp>
      <p:sp>
        <p:nvSpPr>
          <p:cNvPr id="4" name="Slide Number Placeholder 3"/>
          <p:cNvSpPr>
            <a:spLocks noGrp="1"/>
          </p:cNvSpPr>
          <p:nvPr>
            <p:ph type="sldNum" sz="quarter" idx="10"/>
          </p:nvPr>
        </p:nvSpPr>
        <p:spPr/>
        <p:txBody>
          <a:bodyPr/>
          <a:lstStyle/>
          <a:p>
            <a:pPr>
              <a:defRPr/>
            </a:pPr>
            <a:fld id="{29AAEB1C-0F39-4AFC-BD9F-8CCE3D9DD521}" type="slidenum">
              <a:rPr lang="en-US" smtClean="0"/>
              <a:pPr>
                <a:defRPr/>
              </a:pPr>
              <a:t>13</a:t>
            </a:fld>
            <a:endParaRPr lang="en-US"/>
          </a:p>
        </p:txBody>
      </p:sp>
    </p:spTree>
    <p:extLst>
      <p:ext uri="{BB962C8B-B14F-4D97-AF65-F5344CB8AC3E}">
        <p14:creationId xmlns:p14="http://schemas.microsoft.com/office/powerpoint/2010/main" val="241207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1 June 2007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E0B754-22AB-4434-8F05-4697A8FAA35F}"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1 June 2007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2B92C7-2BF7-42E0-878C-5D985D941244}"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1 June 2007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F6CBF-6C94-4E5B-9EDC-D532C6DFE3C4}"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1 June 2007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88A5D-37E7-49CF-AD5A-B9FF3515312B}"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AE3F6B1F-D43A-4F6B-A035-F254E92E3044}" type="slidenum">
              <a:rPr lang="en-US"/>
              <a:pPr>
                <a:defRPr/>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A674A0E-7796-42BD-9C8C-30994701B528}" type="slidenum">
              <a:rPr lang="en-US"/>
              <a:pPr>
                <a:defRPr/>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62B8D37-F705-4C44-91E8-1626E8F5C267}" type="slidenum">
              <a:rPr lang="en-US"/>
              <a:pPr>
                <a:defRPr/>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786315CF-5018-4C38-99B4-6452F84C4EC6}" type="slidenum">
              <a:rPr lang="en-US"/>
              <a:pPr>
                <a:defRPr/>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33EFC787-C14C-473A-8892-F525D15A12F5}" type="slidenum">
              <a:rPr lang="en-US"/>
              <a:pPr>
                <a:defRPr/>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518D88BE-9FD7-40C6-B043-2219007C5748}" type="slidenum">
              <a:rPr lang="en-US"/>
              <a:pPr>
                <a:defRPr/>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77C2FAF-F15F-4399-B5BC-944776C76AC9}"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1 June 2007</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10E87A-0B1A-44A5-8C91-740227F90348}" type="slidenum">
              <a:rPr lang="en-US"/>
              <a:pPr>
                <a:defRPr/>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E99A2ED-FA06-4421-B815-4D4C136187C5}" type="slidenum">
              <a:rPr lang="en-US"/>
              <a:pPr>
                <a:defRPr/>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5D700B8-B041-43B4-B374-DE36E7742440}" type="slidenum">
              <a:rPr lang="en-US"/>
              <a:pPr>
                <a:defRPr/>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8B27ED8-2C62-4D42-BB4F-5657DBEF5773}" type="slidenum">
              <a:rPr lang="en-US"/>
              <a:pPr>
                <a:defRPr/>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F6495AF-C6B9-46BF-BC30-141483C155E3}" type="slidenum">
              <a:rPr lang="en-US"/>
              <a:pPr>
                <a:defRPr/>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3886200"/>
          </a:xfrm>
        </p:spPr>
        <p:txBody>
          <a:bodyPr/>
          <a:lstStyle/>
          <a:p>
            <a:pPr lvl="0"/>
            <a:endParaRPr lang="en-US" noProof="0" dirty="0"/>
          </a:p>
        </p:txBody>
      </p:sp>
      <p:sp>
        <p:nvSpPr>
          <p:cNvPr id="5" name="Rectangle 4"/>
          <p:cNvSpPr>
            <a:spLocks noGrp="1" noChangeArrowheads="1"/>
          </p:cNvSpPr>
          <p:nvPr>
            <p:ph type="sldNum" sz="quarter" idx="10"/>
          </p:nvPr>
        </p:nvSpPr>
        <p:spPr>
          <a:ln/>
        </p:spPr>
        <p:txBody>
          <a:bodyPr/>
          <a:lstStyle>
            <a:lvl1pPr>
              <a:defRPr/>
            </a:lvl1pPr>
          </a:lstStyle>
          <a:p>
            <a:pPr>
              <a:defRPr/>
            </a:pPr>
            <a:fld id="{50AF14B9-0A0A-457E-BF3C-906F8850B718}" type="slidenum">
              <a:rPr lang="en-US"/>
              <a:pPr>
                <a:defRPr/>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19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76698D7C-3351-483A-89E2-7C9FFF3D9CCB}" type="slidenum">
              <a:rPr lang="en-US"/>
              <a:pPr>
                <a:defRPr/>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619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619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7578551D-6792-405C-980F-E24230695F93}" type="slidenum">
              <a:rPr lang="en-US"/>
              <a:pPr>
                <a:defRPr/>
              </a:pPr>
              <a:t>‹#›</a:t>
            </a:fld>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19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7C85EFDB-F945-4943-B8BA-55D0E4CC134C}" type="slidenum">
              <a:rPr lang="en-US"/>
              <a:pPr>
                <a:defRPr/>
              </a:pPr>
              <a:t>‹#›</a:t>
            </a:fld>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619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11F87E9-CE56-411F-81DA-14A2AA8CB03D}" type="slidenum">
              <a:rPr lang="en-US"/>
              <a:pPr>
                <a:defRPr/>
              </a:pPr>
              <a:t>‹#›</a:t>
            </a:fld>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16E8854A-38A9-4739-A7AB-A58A14F61E0C}"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1 June 2007</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E4FF45-1BBE-4BD4-8A23-7856DEE7C981}"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1 June 2007</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4BCE9E-D261-42DA-9CDB-D66A49AFEDE1}"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1 June 2007</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11F673-D091-4457-9F9D-7ACC386CAE88}"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1 June 2007</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CEFC70-7EC2-4D85-8B98-96E0B69B984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 June 2007</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5AE09E-2298-400E-8B2E-8B2167C461E1}"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 June 2007</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D2E04A-AADE-4FF7-A5FC-D980B2F25F46}"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6.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7.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5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Times New Roman" pitchFamily="18" charset="0"/>
                <a:ea typeface="+mn-ea"/>
              </a:defRPr>
            </a:lvl1pPr>
          </a:lstStyle>
          <a:p>
            <a:pPr>
              <a:defRPr/>
            </a:pPr>
            <a:r>
              <a:rPr lang="en-US"/>
              <a:t>1 June 2007</a:t>
            </a:r>
          </a:p>
        </p:txBody>
      </p:sp>
      <p:sp>
        <p:nvSpPr>
          <p:cNvPr id="85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Times New Roman" pitchFamily="18" charset="0"/>
                <a:ea typeface="+mn-ea"/>
              </a:defRPr>
            </a:lvl1pPr>
          </a:lstStyle>
          <a:p>
            <a:pPr>
              <a:defRPr/>
            </a:pPr>
            <a:endParaRPr lang="en-US"/>
          </a:p>
        </p:txBody>
      </p:sp>
      <p:sp>
        <p:nvSpPr>
          <p:cNvPr id="85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smtClean="0">
                <a:latin typeface="Times New Roman" pitchFamily="1" charset="0"/>
              </a:defRPr>
            </a:lvl1pPr>
          </a:lstStyle>
          <a:p>
            <a:pPr>
              <a:defRPr/>
            </a:pPr>
            <a:fld id="{FCCFF55B-5745-406E-9582-2095B7DB60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fade/>
  </p:transition>
  <p:hf hdr="0" ftr="0"/>
  <p:txStyles>
    <p:titleStyle>
      <a:lvl1pPr algn="ctr" rtl="0" eaLnBrk="0" fontAlgn="base" hangingPunct="0">
        <a:spcBef>
          <a:spcPct val="0"/>
        </a:spcBef>
        <a:spcAft>
          <a:spcPct val="0"/>
        </a:spcAft>
        <a:defRPr sz="4400" b="1" i="1">
          <a:solidFill>
            <a:srgbClr val="FFFF00"/>
          </a:solidFill>
          <a:latin typeface="+mj-lt"/>
          <a:ea typeface="ＭＳ Ｐゴシック" pitchFamily="1" charset="-128"/>
          <a:cs typeface="+mj-cs"/>
        </a:defRPr>
      </a:lvl1pPr>
      <a:lvl2pPr algn="ctr" rtl="0" eaLnBrk="0" fontAlgn="base" hangingPunct="0">
        <a:spcBef>
          <a:spcPct val="0"/>
        </a:spcBef>
        <a:spcAft>
          <a:spcPct val="0"/>
        </a:spcAft>
        <a:defRPr sz="4400" b="1" i="1">
          <a:solidFill>
            <a:srgbClr val="FFFF00"/>
          </a:solidFill>
          <a:latin typeface="Arial" charset="0"/>
          <a:ea typeface="ＭＳ Ｐゴシック" pitchFamily="1" charset="-128"/>
        </a:defRPr>
      </a:lvl2pPr>
      <a:lvl3pPr algn="ctr" rtl="0" eaLnBrk="0" fontAlgn="base" hangingPunct="0">
        <a:spcBef>
          <a:spcPct val="0"/>
        </a:spcBef>
        <a:spcAft>
          <a:spcPct val="0"/>
        </a:spcAft>
        <a:defRPr sz="4400" b="1" i="1">
          <a:solidFill>
            <a:srgbClr val="FFFF00"/>
          </a:solidFill>
          <a:latin typeface="Arial" charset="0"/>
          <a:ea typeface="ＭＳ Ｐゴシック" pitchFamily="1" charset="-128"/>
        </a:defRPr>
      </a:lvl3pPr>
      <a:lvl4pPr algn="ctr" rtl="0" eaLnBrk="0" fontAlgn="base" hangingPunct="0">
        <a:spcBef>
          <a:spcPct val="0"/>
        </a:spcBef>
        <a:spcAft>
          <a:spcPct val="0"/>
        </a:spcAft>
        <a:defRPr sz="4400" b="1" i="1">
          <a:solidFill>
            <a:srgbClr val="FFFF00"/>
          </a:solidFill>
          <a:latin typeface="Arial" charset="0"/>
          <a:ea typeface="ＭＳ Ｐゴシック" pitchFamily="1" charset="-128"/>
        </a:defRPr>
      </a:lvl4pPr>
      <a:lvl5pPr algn="ctr" rtl="0" eaLnBrk="0" fontAlgn="base" hangingPunct="0">
        <a:spcBef>
          <a:spcPct val="0"/>
        </a:spcBef>
        <a:spcAft>
          <a:spcPct val="0"/>
        </a:spcAft>
        <a:defRPr sz="4400" b="1" i="1">
          <a:solidFill>
            <a:srgbClr val="FFFF00"/>
          </a:solidFill>
          <a:latin typeface="Arial" charset="0"/>
          <a:ea typeface="ＭＳ Ｐゴシック" pitchFamily="1" charset="-128"/>
        </a:defRPr>
      </a:lvl5pPr>
      <a:lvl6pPr marL="457200" algn="ctr" rtl="0" fontAlgn="base">
        <a:spcBef>
          <a:spcPct val="0"/>
        </a:spcBef>
        <a:spcAft>
          <a:spcPct val="0"/>
        </a:spcAft>
        <a:defRPr sz="4400" b="1" i="1">
          <a:solidFill>
            <a:srgbClr val="FFFF00"/>
          </a:solidFill>
          <a:latin typeface="Arial" charset="0"/>
        </a:defRPr>
      </a:lvl6pPr>
      <a:lvl7pPr marL="914400" algn="ctr" rtl="0" fontAlgn="base">
        <a:spcBef>
          <a:spcPct val="0"/>
        </a:spcBef>
        <a:spcAft>
          <a:spcPct val="0"/>
        </a:spcAft>
        <a:defRPr sz="4400" b="1" i="1">
          <a:solidFill>
            <a:srgbClr val="FFFF00"/>
          </a:solidFill>
          <a:latin typeface="Arial" charset="0"/>
        </a:defRPr>
      </a:lvl7pPr>
      <a:lvl8pPr marL="1371600" algn="ctr" rtl="0" fontAlgn="base">
        <a:spcBef>
          <a:spcPct val="0"/>
        </a:spcBef>
        <a:spcAft>
          <a:spcPct val="0"/>
        </a:spcAft>
        <a:defRPr sz="4400" b="1" i="1">
          <a:solidFill>
            <a:srgbClr val="FFFF00"/>
          </a:solidFill>
          <a:latin typeface="Arial" charset="0"/>
        </a:defRPr>
      </a:lvl8pPr>
      <a:lvl9pPr marL="1828800" algn="ctr" rtl="0" fontAlgn="base">
        <a:spcBef>
          <a:spcPct val="0"/>
        </a:spcBef>
        <a:spcAft>
          <a:spcPct val="0"/>
        </a:spcAft>
        <a:defRPr sz="4400" b="1" i="1">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b="1" i="1">
          <a:solidFill>
            <a:srgbClr val="FFFF00"/>
          </a:solidFill>
          <a:latin typeface="+mn-lt"/>
          <a:ea typeface="ＭＳ Ｐゴシック" pitchFamily="1" charset="-128"/>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 charset="-128"/>
        </a:defRPr>
      </a:lvl2pPr>
      <a:lvl3pPr marL="1143000" indent="-228600" algn="l" rtl="0" eaLnBrk="0" fontAlgn="base" hangingPunct="0">
        <a:spcBef>
          <a:spcPct val="20000"/>
        </a:spcBef>
        <a:spcAft>
          <a:spcPct val="0"/>
        </a:spcAft>
        <a:buClr>
          <a:srgbClr val="FFFF00"/>
        </a:buClr>
        <a:buChar char="•"/>
        <a:defRPr sz="2400">
          <a:solidFill>
            <a:schemeClr val="bg1"/>
          </a:solidFill>
          <a:latin typeface="+mn-lt"/>
          <a:ea typeface="ＭＳ Ｐゴシック" pitchFamily="1" charset="-128"/>
        </a:defRPr>
      </a:lvl3pPr>
      <a:lvl4pPr marL="1600200" indent="-228600" algn="l" rtl="0" eaLnBrk="0" fontAlgn="base" hangingPunct="0">
        <a:spcBef>
          <a:spcPct val="20000"/>
        </a:spcBef>
        <a:spcAft>
          <a:spcPct val="0"/>
        </a:spcAft>
        <a:buClr>
          <a:srgbClr val="FFFF00"/>
        </a:buClr>
        <a:buChar char="•"/>
        <a:defRPr sz="2000">
          <a:solidFill>
            <a:schemeClr val="bg1"/>
          </a:solidFill>
          <a:latin typeface="+mn-lt"/>
          <a:ea typeface="ＭＳ Ｐゴシック" pitchFamily="1" charset="-128"/>
        </a:defRPr>
      </a:lvl4pPr>
      <a:lvl5pPr marL="2057400" indent="-228600" algn="l" rtl="0" eaLnBrk="0" fontAlgn="base" hangingPunct="0">
        <a:spcBef>
          <a:spcPct val="20000"/>
        </a:spcBef>
        <a:spcAft>
          <a:spcPct val="0"/>
        </a:spcAft>
        <a:buClr>
          <a:srgbClr val="FFFF00"/>
        </a:buClr>
        <a:buChar char="•"/>
        <a:defRPr sz="2000">
          <a:solidFill>
            <a:schemeClr val="bg1"/>
          </a:solidFill>
          <a:latin typeface="+mn-lt"/>
          <a:ea typeface="ＭＳ Ｐゴシック" pitchFamily="1" charset="-128"/>
        </a:defRPr>
      </a:lvl5pPr>
      <a:lvl6pPr marL="2514600" indent="-228600" algn="l" rtl="0" fontAlgn="base">
        <a:spcBef>
          <a:spcPct val="20000"/>
        </a:spcBef>
        <a:spcAft>
          <a:spcPct val="0"/>
        </a:spcAft>
        <a:buClr>
          <a:srgbClr val="FFFF00"/>
        </a:buClr>
        <a:buChar char="•"/>
        <a:defRPr sz="2000">
          <a:solidFill>
            <a:schemeClr val="bg1"/>
          </a:solidFill>
          <a:latin typeface="+mn-lt"/>
        </a:defRPr>
      </a:lvl6pPr>
      <a:lvl7pPr marL="2971800" indent="-228600" algn="l" rtl="0" fontAlgn="base">
        <a:spcBef>
          <a:spcPct val="20000"/>
        </a:spcBef>
        <a:spcAft>
          <a:spcPct val="0"/>
        </a:spcAft>
        <a:buClr>
          <a:srgbClr val="FFFF00"/>
        </a:buClr>
        <a:buChar char="•"/>
        <a:defRPr sz="2000">
          <a:solidFill>
            <a:schemeClr val="bg1"/>
          </a:solidFill>
          <a:latin typeface="+mn-lt"/>
        </a:defRPr>
      </a:lvl7pPr>
      <a:lvl8pPr marL="3429000" indent="-228600" algn="l" rtl="0" fontAlgn="base">
        <a:spcBef>
          <a:spcPct val="20000"/>
        </a:spcBef>
        <a:spcAft>
          <a:spcPct val="0"/>
        </a:spcAft>
        <a:buClr>
          <a:srgbClr val="FFFF00"/>
        </a:buClr>
        <a:buChar char="•"/>
        <a:defRPr sz="2000">
          <a:solidFill>
            <a:schemeClr val="bg1"/>
          </a:solidFill>
          <a:latin typeface="+mn-lt"/>
        </a:defRPr>
      </a:lvl8pPr>
      <a:lvl9pPr marL="3886200" indent="-228600" algn="l" rtl="0" fontAlgn="base">
        <a:spcBef>
          <a:spcPct val="20000"/>
        </a:spcBef>
        <a:spcAft>
          <a:spcPct val="0"/>
        </a:spcAft>
        <a:buClr>
          <a:srgbClr val="FFFF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FloodFighter1"/>
          <p:cNvPicPr>
            <a:picLocks noChangeAspect="1" noChangeArrowheads="1"/>
          </p:cNvPicPr>
          <p:nvPr/>
        </p:nvPicPr>
        <p:blipFill>
          <a:blip r:embed="rId13" cstate="print"/>
          <a:srcRect/>
          <a:stretch>
            <a:fillRect/>
          </a:stretch>
        </p:blipFill>
        <p:spPr bwMode="auto">
          <a:xfrm>
            <a:off x="5334000" y="1663700"/>
            <a:ext cx="3810000" cy="2527300"/>
          </a:xfrm>
          <a:prstGeom prst="rect">
            <a:avLst/>
          </a:prstGeom>
          <a:noFill/>
          <a:ln w="9525">
            <a:noFill/>
            <a:miter lim="800000"/>
            <a:headEnd/>
            <a:tailEnd/>
          </a:ln>
        </p:spPr>
      </p:pic>
      <p:pic>
        <p:nvPicPr>
          <p:cNvPr id="4099" name="Picture 3" descr="FloodFighter4"/>
          <p:cNvPicPr>
            <a:picLocks noChangeAspect="1" noChangeArrowheads="1"/>
          </p:cNvPicPr>
          <p:nvPr/>
        </p:nvPicPr>
        <p:blipFill>
          <a:blip r:embed="rId14" cstate="print"/>
          <a:srcRect/>
          <a:stretch>
            <a:fillRect/>
          </a:stretch>
        </p:blipFill>
        <p:spPr bwMode="auto">
          <a:xfrm>
            <a:off x="3905250" y="3381375"/>
            <a:ext cx="5238750" cy="3476625"/>
          </a:xfrm>
          <a:prstGeom prst="rect">
            <a:avLst/>
          </a:prstGeom>
          <a:noFill/>
          <a:ln w="9525">
            <a:noFill/>
            <a:miter lim="800000"/>
            <a:headEnd/>
            <a:tailEnd/>
          </a:ln>
        </p:spPr>
      </p:pic>
      <p:grpSp>
        <p:nvGrpSpPr>
          <p:cNvPr id="4100" name="Group 4"/>
          <p:cNvGrpSpPr>
            <a:grpSpLocks/>
          </p:cNvGrpSpPr>
          <p:nvPr/>
        </p:nvGrpSpPr>
        <p:grpSpPr bwMode="auto">
          <a:xfrm>
            <a:off x="0" y="0"/>
            <a:ext cx="9144000" cy="6861175"/>
            <a:chOff x="0" y="0"/>
            <a:chExt cx="5760" cy="4322"/>
          </a:xfrm>
        </p:grpSpPr>
        <p:grpSp>
          <p:nvGrpSpPr>
            <p:cNvPr id="4105" name="Group 5"/>
            <p:cNvGrpSpPr>
              <a:grpSpLocks/>
            </p:cNvGrpSpPr>
            <p:nvPr userDrawn="1"/>
          </p:nvGrpSpPr>
          <p:grpSpPr bwMode="auto">
            <a:xfrm>
              <a:off x="0" y="0"/>
              <a:ext cx="5760" cy="4322"/>
              <a:chOff x="0" y="0"/>
              <a:chExt cx="5760" cy="4322"/>
            </a:xfrm>
          </p:grpSpPr>
          <p:pic>
            <p:nvPicPr>
              <p:cNvPr id="4107" name="Picture 6" descr="ppt_camo_bkgrnd-03"/>
              <p:cNvPicPr>
                <a:picLocks noChangeAspect="1" noChangeArrowheads="1"/>
              </p:cNvPicPr>
              <p:nvPr userDrawn="1"/>
            </p:nvPicPr>
            <p:blipFill>
              <a:blip r:embed="rId15" cstate="print"/>
              <a:srcRect/>
              <a:stretch>
                <a:fillRect/>
              </a:stretch>
            </p:blipFill>
            <p:spPr bwMode="auto">
              <a:xfrm>
                <a:off x="0" y="0"/>
                <a:ext cx="5760" cy="4322"/>
              </a:xfrm>
              <a:prstGeom prst="rect">
                <a:avLst/>
              </a:prstGeom>
              <a:noFill/>
              <a:ln w="9525">
                <a:noFill/>
                <a:miter lim="800000"/>
                <a:headEnd/>
                <a:tailEnd/>
              </a:ln>
            </p:spPr>
          </p:pic>
          <p:pic>
            <p:nvPicPr>
              <p:cNvPr id="4108" name="Picture 7" descr="white_curve"/>
              <p:cNvPicPr>
                <a:picLocks noChangeAspect="1" noChangeArrowheads="1"/>
              </p:cNvPicPr>
              <p:nvPr userDrawn="1"/>
            </p:nvPicPr>
            <p:blipFill>
              <a:blip r:embed="rId16" cstate="print"/>
              <a:srcRect/>
              <a:stretch>
                <a:fillRect/>
              </a:stretch>
            </p:blipFill>
            <p:spPr bwMode="auto">
              <a:xfrm>
                <a:off x="2502" y="990"/>
                <a:ext cx="3258" cy="3330"/>
              </a:xfrm>
              <a:prstGeom prst="rect">
                <a:avLst/>
              </a:prstGeom>
              <a:noFill/>
              <a:ln w="9525">
                <a:noFill/>
                <a:miter lim="800000"/>
                <a:headEnd/>
                <a:tailEnd/>
              </a:ln>
            </p:spPr>
          </p:pic>
        </p:grpSp>
        <p:pic>
          <p:nvPicPr>
            <p:cNvPr id="4106" name="Picture 8" descr="USACE_logo"/>
            <p:cNvPicPr>
              <a:picLocks noChangeAspect="1" noChangeArrowheads="1"/>
            </p:cNvPicPr>
            <p:nvPr userDrawn="1"/>
          </p:nvPicPr>
          <p:blipFill>
            <a:blip r:embed="rId17" cstate="print"/>
            <a:srcRect/>
            <a:stretch>
              <a:fillRect/>
            </a:stretch>
          </p:blipFill>
          <p:spPr bwMode="auto">
            <a:xfrm>
              <a:off x="144" y="3201"/>
              <a:ext cx="864" cy="591"/>
            </a:xfrm>
            <a:prstGeom prst="rect">
              <a:avLst/>
            </a:prstGeom>
            <a:noFill/>
            <a:ln w="9525">
              <a:noFill/>
              <a:miter lim="800000"/>
              <a:headEnd/>
              <a:tailEnd/>
            </a:ln>
          </p:spPr>
        </p:pic>
      </p:grpSp>
      <p:sp>
        <p:nvSpPr>
          <p:cNvPr id="1106953" name="Line 9"/>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pPr eaLnBrk="0" hangingPunct="0">
              <a:defRPr/>
            </a:pPr>
            <a:endParaRPr lang="en-US" dirty="0">
              <a:latin typeface="Lucida Sans" pitchFamily="34" charset="0"/>
              <a:ea typeface="+mn-ea"/>
            </a:endParaRPr>
          </a:p>
        </p:txBody>
      </p:sp>
      <p:sp>
        <p:nvSpPr>
          <p:cNvPr id="4102" name="Rectangle 10"/>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PRESENTATION TITLE</a:t>
            </a:r>
          </a:p>
        </p:txBody>
      </p:sp>
      <p:sp>
        <p:nvSpPr>
          <p:cNvPr id="1106955" name="Text Box 11"/>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a:defRPr/>
            </a:pPr>
            <a:r>
              <a:rPr lang="en-US" sz="1200">
                <a:latin typeface="Arial" charset="0"/>
              </a:rPr>
              <a:t>US Army Corps of Engineers</a:t>
            </a:r>
          </a:p>
          <a:p>
            <a:pPr>
              <a:defRPr/>
            </a:pPr>
            <a:r>
              <a:rPr lang="en-US">
                <a:latin typeface="Arial" charset="0"/>
              </a:rPr>
              <a:t>BUILDING STRONG</a:t>
            </a:r>
            <a:r>
              <a:rPr lang="en-US" sz="1400" baseline="-25000">
                <a:latin typeface="Arial" charset="0"/>
              </a:rPr>
              <a:t>®</a:t>
            </a:r>
          </a:p>
        </p:txBody>
      </p:sp>
      <p:pic>
        <p:nvPicPr>
          <p:cNvPr id="4104" name="Picture 12" descr="50year"/>
          <p:cNvPicPr>
            <a:picLocks noChangeAspect="1" noChangeArrowheads="1"/>
          </p:cNvPicPr>
          <p:nvPr/>
        </p:nvPicPr>
        <p:blipFill>
          <a:blip r:embed="rId18" cstate="print"/>
          <a:srcRect/>
          <a:stretch>
            <a:fillRect/>
          </a:stretch>
        </p:blipFill>
        <p:spPr bwMode="auto">
          <a:xfrm>
            <a:off x="7905750" y="244475"/>
            <a:ext cx="1028700" cy="1028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fade/>
  </p:transition>
  <p:txStyles>
    <p:titleStyle>
      <a:lvl1pPr algn="l" rtl="0" eaLnBrk="0" fontAlgn="base" hangingPunct="0">
        <a:spcBef>
          <a:spcPct val="0"/>
        </a:spcBef>
        <a:spcAft>
          <a:spcPct val="0"/>
        </a:spcAft>
        <a:defRPr sz="3600" b="1">
          <a:solidFill>
            <a:schemeClr val="tx2"/>
          </a:solidFill>
          <a:latin typeface="+mj-lt"/>
          <a:ea typeface="ＭＳ Ｐゴシック" pitchFamily="1"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1" charset="-128"/>
        </a:defRPr>
      </a:lvl2pPr>
      <a:lvl3pPr algn="l" rtl="0" eaLnBrk="0" fontAlgn="base" hangingPunct="0">
        <a:spcBef>
          <a:spcPct val="0"/>
        </a:spcBef>
        <a:spcAft>
          <a:spcPct val="0"/>
        </a:spcAft>
        <a:defRPr sz="3600" b="1">
          <a:solidFill>
            <a:schemeClr val="tx2"/>
          </a:solidFill>
          <a:latin typeface="Arial" charset="0"/>
          <a:ea typeface="ＭＳ Ｐゴシック" pitchFamily="1" charset="-128"/>
        </a:defRPr>
      </a:lvl3pPr>
      <a:lvl4pPr algn="l" rtl="0" eaLnBrk="0" fontAlgn="base" hangingPunct="0">
        <a:spcBef>
          <a:spcPct val="0"/>
        </a:spcBef>
        <a:spcAft>
          <a:spcPct val="0"/>
        </a:spcAft>
        <a:defRPr sz="3600" b="1">
          <a:solidFill>
            <a:schemeClr val="tx2"/>
          </a:solidFill>
          <a:latin typeface="Arial" charset="0"/>
          <a:ea typeface="ＭＳ Ｐゴシック" pitchFamily="1" charset="-128"/>
        </a:defRPr>
      </a:lvl4pPr>
      <a:lvl5pPr algn="l" rtl="0" eaLnBrk="0" fontAlgn="base" hangingPunct="0">
        <a:spcBef>
          <a:spcPct val="0"/>
        </a:spcBef>
        <a:spcAft>
          <a:spcPct val="0"/>
        </a:spcAft>
        <a:defRPr sz="3600" b="1">
          <a:solidFill>
            <a:schemeClr val="tx2"/>
          </a:solidFill>
          <a:latin typeface="Arial" charset="0"/>
          <a:ea typeface="ＭＳ Ｐゴシック" pitchFamily="1"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1108996" name="Rectangle 4"/>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Arial" charset="0"/>
              </a:defRPr>
            </a:lvl1pPr>
          </a:lstStyle>
          <a:p>
            <a:pPr>
              <a:defRPr/>
            </a:pPr>
            <a:fld id="{97AE4F4E-9E70-4E44-8479-FDDC7067943B}" type="slidenum">
              <a:rPr lang="en-US"/>
              <a:pPr>
                <a:defRPr/>
              </a:pPr>
              <a:t>‹#›</a:t>
            </a:fld>
            <a:endParaRPr lang="en-US"/>
          </a:p>
        </p:txBody>
      </p:sp>
      <p:pic>
        <p:nvPicPr>
          <p:cNvPr id="5125" name="Picture 5" descr="USACE_logo"/>
          <p:cNvPicPr>
            <a:picLocks noChangeAspect="1" noChangeArrowheads="1"/>
          </p:cNvPicPr>
          <p:nvPr/>
        </p:nvPicPr>
        <p:blipFill>
          <a:blip r:embed="rId20" cstate="print"/>
          <a:srcRect/>
          <a:stretch>
            <a:fillRect/>
          </a:stretch>
        </p:blipFill>
        <p:spPr bwMode="auto">
          <a:xfrm>
            <a:off x="8004175" y="5715000"/>
            <a:ext cx="758825" cy="519113"/>
          </a:xfrm>
          <a:prstGeom prst="rect">
            <a:avLst/>
          </a:prstGeom>
          <a:noFill/>
          <a:ln w="9525">
            <a:noFill/>
            <a:miter lim="800000"/>
            <a:headEnd/>
            <a:tailEnd/>
          </a:ln>
        </p:spPr>
      </p:pic>
      <p:sp>
        <p:nvSpPr>
          <p:cNvPr id="1108998" name="Text Box 6"/>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a:latin typeface="Arial" charset="0"/>
              </a:rPr>
              <a:t>BUILDING STRONG</a:t>
            </a:r>
            <a:r>
              <a:rPr lang="en-US" sz="1400" baseline="-25000">
                <a:latin typeface="Arial" charset="0"/>
              </a:rPr>
              <a:t>®</a:t>
            </a:r>
          </a:p>
        </p:txBody>
      </p:sp>
      <p:sp>
        <p:nvSpPr>
          <p:cNvPr id="1108999" name="Line 7"/>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eaLnBrk="0" hangingPunct="0">
              <a:defRPr/>
            </a:pPr>
            <a:endParaRPr lang="en-US" dirty="0">
              <a:latin typeface="Lucida Sans" pitchFamily="34" charset="0"/>
              <a:ea typeface="+mn-ea"/>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1" charset="2"/>
        <a:buChar char="§"/>
        <a:defRPr sz="3200">
          <a:solidFill>
            <a:schemeClr val="tx1"/>
          </a:solidFill>
          <a:latin typeface="+mn-lt"/>
          <a:ea typeface="ＭＳ Ｐゴシック" pitchFamily="1" charset="-128"/>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SzPct val="75000"/>
        <a:buFont typeface="Wingdings 3" pitchFamily="1" charset="2"/>
        <a:buChar char="w"/>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SzPct val="50000"/>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9.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www.usace.army.mil/Missions/CivilWorks/RegulatoryProgramand%20Permits.aspx"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hyperlink" Target="http://per2.nwp.usace.army.mil/survey.html" TargetMode="External"/><Relationship Id="rId4" Type="http://schemas.openxmlformats.org/officeDocument/2006/relationships/hyperlink" Target="https://www.swf.usace.army.mil/Missions/Regulator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rrowheads="1"/>
          </p:cNvPicPr>
          <p:nvPr/>
        </p:nvPicPr>
        <p:blipFill>
          <a:blip r:embed="rId2" cstate="print"/>
          <a:srcRect/>
          <a:stretch>
            <a:fillRect/>
          </a:stretch>
        </p:blipFill>
        <p:spPr bwMode="auto">
          <a:xfrm>
            <a:off x="5334000" y="1371600"/>
            <a:ext cx="3810000" cy="2235200"/>
          </a:xfrm>
          <a:prstGeom prst="rect">
            <a:avLst/>
          </a:prstGeom>
          <a:noFill/>
          <a:ln w="9525">
            <a:noFill/>
            <a:miter lim="800000"/>
            <a:headEnd/>
            <a:tailEnd/>
          </a:ln>
        </p:spPr>
      </p:pic>
      <p:pic>
        <p:nvPicPr>
          <p:cNvPr id="3075" name="Picture 2"/>
          <p:cNvPicPr>
            <a:picLocks noChangeArrowheads="1"/>
          </p:cNvPicPr>
          <p:nvPr/>
        </p:nvPicPr>
        <p:blipFill>
          <a:blip r:embed="rId3" cstate="print"/>
          <a:srcRect/>
          <a:stretch>
            <a:fillRect/>
          </a:stretch>
        </p:blipFill>
        <p:spPr bwMode="auto">
          <a:xfrm>
            <a:off x="3835400" y="3321050"/>
            <a:ext cx="5308600" cy="3536950"/>
          </a:xfrm>
          <a:prstGeom prst="rect">
            <a:avLst/>
          </a:prstGeom>
          <a:noFill/>
          <a:ln w="9525">
            <a:noFill/>
            <a:miter lim="800000"/>
            <a:headEnd/>
            <a:tailEnd/>
          </a:ln>
        </p:spPr>
      </p:pic>
      <p:grpSp>
        <p:nvGrpSpPr>
          <p:cNvPr id="2" name="Group 3"/>
          <p:cNvGrpSpPr>
            <a:grpSpLocks/>
          </p:cNvGrpSpPr>
          <p:nvPr/>
        </p:nvGrpSpPr>
        <p:grpSpPr bwMode="auto">
          <a:xfrm>
            <a:off x="0" y="-3175"/>
            <a:ext cx="9144000" cy="6861175"/>
            <a:chOff x="0" y="0"/>
            <a:chExt cx="5760" cy="4322"/>
          </a:xfrm>
        </p:grpSpPr>
        <p:grpSp>
          <p:nvGrpSpPr>
            <p:cNvPr id="3" name="Group 4"/>
            <p:cNvGrpSpPr>
              <a:grpSpLocks/>
            </p:cNvGrpSpPr>
            <p:nvPr/>
          </p:nvGrpSpPr>
          <p:grpSpPr bwMode="auto">
            <a:xfrm>
              <a:off x="0" y="0"/>
              <a:ext cx="5760" cy="4322"/>
              <a:chOff x="0" y="0"/>
              <a:chExt cx="5760" cy="4322"/>
            </a:xfrm>
          </p:grpSpPr>
          <p:pic>
            <p:nvPicPr>
              <p:cNvPr id="3083" name="Picture 5"/>
              <p:cNvPicPr>
                <a:picLocks noChangeArrowheads="1"/>
              </p:cNvPicPr>
              <p:nvPr/>
            </p:nvPicPr>
            <p:blipFill>
              <a:blip r:embed="rId4" cstate="print"/>
              <a:srcRect/>
              <a:stretch>
                <a:fillRect/>
              </a:stretch>
            </p:blipFill>
            <p:spPr bwMode="auto">
              <a:xfrm>
                <a:off x="0" y="0"/>
                <a:ext cx="5760" cy="4322"/>
              </a:xfrm>
              <a:prstGeom prst="rect">
                <a:avLst/>
              </a:prstGeom>
              <a:noFill/>
              <a:ln w="9525">
                <a:noFill/>
                <a:miter lim="800000"/>
                <a:headEnd/>
                <a:tailEnd/>
              </a:ln>
            </p:spPr>
          </p:pic>
          <p:pic>
            <p:nvPicPr>
              <p:cNvPr id="3084" name="Picture 6"/>
              <p:cNvPicPr>
                <a:picLocks noChangeArrowheads="1"/>
              </p:cNvPicPr>
              <p:nvPr/>
            </p:nvPicPr>
            <p:blipFill>
              <a:blip r:embed="rId5" cstate="print"/>
              <a:srcRect/>
              <a:stretch>
                <a:fillRect/>
              </a:stretch>
            </p:blipFill>
            <p:spPr bwMode="auto">
              <a:xfrm>
                <a:off x="2502" y="990"/>
                <a:ext cx="3258" cy="3330"/>
              </a:xfrm>
              <a:prstGeom prst="rect">
                <a:avLst/>
              </a:prstGeom>
              <a:noFill/>
              <a:ln w="9525">
                <a:noFill/>
                <a:miter lim="800000"/>
                <a:headEnd/>
                <a:tailEnd/>
              </a:ln>
            </p:spPr>
          </p:pic>
        </p:grpSp>
        <p:pic>
          <p:nvPicPr>
            <p:cNvPr id="3082" name="Picture 7"/>
            <p:cNvPicPr>
              <a:picLocks noChangeArrowheads="1"/>
            </p:cNvPicPr>
            <p:nvPr/>
          </p:nvPicPr>
          <p:blipFill>
            <a:blip r:embed="rId6" cstate="print"/>
            <a:srcRect/>
            <a:stretch>
              <a:fillRect/>
            </a:stretch>
          </p:blipFill>
          <p:spPr bwMode="auto">
            <a:xfrm>
              <a:off x="144" y="3201"/>
              <a:ext cx="864" cy="591"/>
            </a:xfrm>
            <a:prstGeom prst="rect">
              <a:avLst/>
            </a:prstGeom>
            <a:noFill/>
            <a:ln w="9525">
              <a:noFill/>
              <a:miter lim="800000"/>
              <a:headEnd/>
              <a:tailEnd/>
            </a:ln>
          </p:spPr>
        </p:pic>
      </p:grpSp>
      <p:sp>
        <p:nvSpPr>
          <p:cNvPr id="3077" name="Line 8"/>
          <p:cNvSpPr>
            <a:spLocks noChangeShapeType="1"/>
          </p:cNvSpPr>
          <p:nvPr/>
        </p:nvSpPr>
        <p:spPr bwMode="auto">
          <a:xfrm>
            <a:off x="5334000" y="3352800"/>
            <a:ext cx="3810000" cy="1588"/>
          </a:xfrm>
          <a:prstGeom prst="line">
            <a:avLst/>
          </a:prstGeom>
          <a:noFill/>
          <a:ln w="63500">
            <a:solidFill>
              <a:srgbClr val="FFFFFF"/>
            </a:solidFill>
            <a:round/>
            <a:headEnd/>
            <a:tailEnd/>
          </a:ln>
        </p:spPr>
        <p:txBody>
          <a:bodyPr lIns="0" tIns="0" rIns="0" bIns="0"/>
          <a:lstStyle/>
          <a:p>
            <a:endParaRPr lang="en-US"/>
          </a:p>
        </p:txBody>
      </p:sp>
      <p:sp>
        <p:nvSpPr>
          <p:cNvPr id="3078" name="Rectangle 9"/>
          <p:cNvSpPr>
            <a:spLocks/>
          </p:cNvSpPr>
          <p:nvPr/>
        </p:nvSpPr>
        <p:spPr bwMode="auto">
          <a:xfrm>
            <a:off x="136525" y="6096000"/>
            <a:ext cx="3606800" cy="558800"/>
          </a:xfrm>
          <a:prstGeom prst="rect">
            <a:avLst/>
          </a:prstGeom>
          <a:noFill/>
          <a:ln w="12700">
            <a:noFill/>
            <a:miter lim="800000"/>
            <a:headEnd/>
            <a:tailEnd/>
          </a:ln>
        </p:spPr>
        <p:txBody>
          <a:bodyPr lIns="0" tIns="0" rIns="40639" bIns="0"/>
          <a:lstStyle/>
          <a:p>
            <a:pPr marL="39688"/>
            <a:r>
              <a:rPr lang="en-US" sz="1200">
                <a:solidFill>
                  <a:schemeClr val="tx1"/>
                </a:solidFill>
                <a:latin typeface="Arial Bold" charset="0"/>
                <a:cs typeface="Arial Bold" charset="0"/>
                <a:sym typeface="Arial Bold" charset="0"/>
              </a:rPr>
              <a:t>US Army Corps of Engineers</a:t>
            </a:r>
          </a:p>
          <a:p>
            <a:pPr marL="39688"/>
            <a:r>
              <a:rPr lang="en-US">
                <a:solidFill>
                  <a:schemeClr val="tx1"/>
                </a:solidFill>
                <a:latin typeface="Arial Bold" charset="0"/>
                <a:cs typeface="Arial Bold" charset="0"/>
                <a:sym typeface="Arial Bold" charset="0"/>
              </a:rPr>
              <a:t>BUILDING STRONG</a:t>
            </a:r>
            <a:r>
              <a:rPr lang="en-US" sz="1400" baseline="-25000">
                <a:solidFill>
                  <a:schemeClr val="tx1"/>
                </a:solidFill>
                <a:latin typeface="Arial Bold" charset="0"/>
                <a:cs typeface="Arial Bold" charset="0"/>
                <a:sym typeface="Arial Bold" charset="0"/>
              </a:rPr>
              <a:t>®</a:t>
            </a:r>
          </a:p>
        </p:txBody>
      </p:sp>
      <p:sp>
        <p:nvSpPr>
          <p:cNvPr id="3079" name="Rectangle 10"/>
          <p:cNvSpPr>
            <a:spLocks noGrp="1" noChangeArrowheads="1"/>
          </p:cNvSpPr>
          <p:nvPr>
            <p:ph type="title"/>
          </p:nvPr>
        </p:nvSpPr>
        <p:spPr>
          <a:xfrm>
            <a:off x="0" y="152400"/>
            <a:ext cx="9144000" cy="1470025"/>
          </a:xfrm>
        </p:spPr>
        <p:txBody>
          <a:bodyPr rIns="132080"/>
          <a:lstStyle/>
          <a:p>
            <a:pPr indent="0" algn="ctr" eaLnBrk="1" hangingPunct="1"/>
            <a:r>
              <a:rPr lang="en-US" sz="4000" dirty="0"/>
              <a:t>Navigable Waters Protection Rule -</a:t>
            </a:r>
            <a:br>
              <a:rPr lang="en-US" sz="4000" dirty="0"/>
            </a:br>
            <a:r>
              <a:rPr lang="en-US" sz="4000" dirty="0"/>
              <a:t>Tinkering At the Baseline</a:t>
            </a:r>
          </a:p>
        </p:txBody>
      </p:sp>
      <p:sp>
        <p:nvSpPr>
          <p:cNvPr id="3080" name="Rectangle 11"/>
          <p:cNvSpPr>
            <a:spLocks/>
          </p:cNvSpPr>
          <p:nvPr/>
        </p:nvSpPr>
        <p:spPr bwMode="auto">
          <a:xfrm>
            <a:off x="76200" y="1828800"/>
            <a:ext cx="3746500" cy="1244600"/>
          </a:xfrm>
          <a:prstGeom prst="rect">
            <a:avLst/>
          </a:prstGeom>
          <a:noFill/>
          <a:ln w="12700">
            <a:noFill/>
            <a:miter lim="800000"/>
            <a:headEnd/>
            <a:tailEnd/>
          </a:ln>
        </p:spPr>
        <p:txBody>
          <a:bodyPr lIns="0" tIns="0" rIns="40639" bIns="0"/>
          <a:lstStyle/>
          <a:p>
            <a:pPr marL="39688">
              <a:spcBef>
                <a:spcPts val="900"/>
              </a:spcBef>
            </a:pPr>
            <a:endParaRPr lang="en-US" sz="1400" dirty="0">
              <a:solidFill>
                <a:schemeClr val="tx1"/>
              </a:solidFill>
              <a:cs typeface="Arial" charset="0"/>
            </a:endParaRPr>
          </a:p>
        </p:txBody>
      </p:sp>
      <p:sp>
        <p:nvSpPr>
          <p:cNvPr id="13" name="TextBox 12"/>
          <p:cNvSpPr txBox="1"/>
          <p:nvPr/>
        </p:nvSpPr>
        <p:spPr>
          <a:xfrm>
            <a:off x="381000" y="3810000"/>
            <a:ext cx="3048000" cy="954107"/>
          </a:xfrm>
          <a:prstGeom prst="rect">
            <a:avLst/>
          </a:prstGeom>
          <a:noFill/>
        </p:spPr>
        <p:txBody>
          <a:bodyPr wrap="square" rtlCol="0">
            <a:spAutoFit/>
          </a:bodyPr>
          <a:lstStyle/>
          <a:p>
            <a:r>
              <a:rPr lang="en-US" sz="1400" dirty="0">
                <a:latin typeface="+mn-lt"/>
              </a:rPr>
              <a:t>Chandler Peter</a:t>
            </a:r>
          </a:p>
          <a:p>
            <a:r>
              <a:rPr lang="en-US" sz="1400" dirty="0">
                <a:latin typeface="+mn-lt"/>
              </a:rPr>
              <a:t>Technical Specialist</a:t>
            </a:r>
          </a:p>
          <a:p>
            <a:r>
              <a:rPr lang="en-US" sz="1400" dirty="0">
                <a:latin typeface="+mn-lt"/>
              </a:rPr>
              <a:t>Regulatory Division</a:t>
            </a:r>
          </a:p>
          <a:p>
            <a:r>
              <a:rPr lang="en-US" sz="1400" dirty="0">
                <a:latin typeface="+mn-lt"/>
              </a:rPr>
              <a:t>Fort Worth District</a:t>
            </a:r>
          </a:p>
        </p:txBody>
      </p:sp>
      <p:sp>
        <p:nvSpPr>
          <p:cNvPr id="14" name="TextBox 13"/>
          <p:cNvSpPr txBox="1"/>
          <p:nvPr/>
        </p:nvSpPr>
        <p:spPr>
          <a:xfrm>
            <a:off x="304799" y="2057400"/>
            <a:ext cx="5562601" cy="1292662"/>
          </a:xfrm>
          <a:prstGeom prst="rect">
            <a:avLst/>
          </a:prstGeom>
          <a:noFill/>
        </p:spPr>
        <p:txBody>
          <a:bodyPr wrap="square" rtlCol="0">
            <a:spAutoFit/>
          </a:bodyPr>
          <a:lstStyle/>
          <a:p>
            <a:r>
              <a:rPr lang="en-US" sz="2000" dirty="0">
                <a:latin typeface="+mn-lt"/>
              </a:rPr>
              <a:t>Austin American Society of Civil Engineers</a:t>
            </a:r>
          </a:p>
          <a:p>
            <a:r>
              <a:rPr lang="en-US" sz="2000" dirty="0">
                <a:latin typeface="+mn-lt"/>
              </a:rPr>
              <a:t>Virtual Meeting</a:t>
            </a:r>
          </a:p>
          <a:p>
            <a:r>
              <a:rPr lang="en-US" sz="2000" dirty="0">
                <a:latin typeface="+mn-lt"/>
              </a:rPr>
              <a:t>April 20, 2021</a:t>
            </a:r>
          </a:p>
          <a:p>
            <a:endParaRPr lang="en-US" dirty="0">
              <a:latin typeface="+mn-l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316" y="3556000"/>
            <a:ext cx="4389899"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 name="TextBox 3"/>
          <p:cNvSpPr txBox="1"/>
          <p:nvPr/>
        </p:nvSpPr>
        <p:spPr>
          <a:xfrm>
            <a:off x="5227983" y="1371600"/>
            <a:ext cx="3216215" cy="646331"/>
          </a:xfrm>
          <a:prstGeom prst="rect">
            <a:avLst/>
          </a:prstGeom>
          <a:noFill/>
        </p:spPr>
        <p:txBody>
          <a:bodyPr wrap="square" rtlCol="0">
            <a:spAutoFit/>
          </a:bodyPr>
          <a:lstStyle/>
          <a:p>
            <a:pPr algn="ctr">
              <a:buNone/>
            </a:pPr>
            <a:r>
              <a:rPr lang="en-US" sz="3600" b="1" dirty="0">
                <a:latin typeface="+mj-lt"/>
              </a:rPr>
              <a:t>Not obvious</a:t>
            </a:r>
          </a:p>
        </p:txBody>
      </p:sp>
      <p:pic>
        <p:nvPicPr>
          <p:cNvPr id="5" name="Picture 9" descr="Picture4"/>
          <p:cNvPicPr>
            <a:picLocks noChangeAspect="1" noChangeArrowheads="1"/>
          </p:cNvPicPr>
          <p:nvPr/>
        </p:nvPicPr>
        <p:blipFill>
          <a:blip r:embed="rId4" cstate="print"/>
          <a:srcRect/>
          <a:stretch>
            <a:fillRect/>
          </a:stretch>
        </p:blipFill>
        <p:spPr bwMode="auto">
          <a:xfrm>
            <a:off x="374008" y="381000"/>
            <a:ext cx="4106864" cy="2971800"/>
          </a:xfrm>
          <a:prstGeom prst="rect">
            <a:avLst/>
          </a:prstGeom>
          <a:noFill/>
        </p:spPr>
      </p:pic>
      <p:pic>
        <p:nvPicPr>
          <p:cNvPr id="6" name="Picture 2" descr="fieldwork ephe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008" y="3492930"/>
            <a:ext cx="4106864" cy="297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bwMode="auto">
          <a:xfrm>
            <a:off x="4800600" y="457200"/>
            <a:ext cx="914400" cy="381000"/>
          </a:xfrm>
          <a:prstGeom prst="borderCallout1">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Lucida Sans" pitchFamily="34" charset="0"/>
              </a:rPr>
              <a:t>??????</a:t>
            </a:r>
            <a:endParaRPr kumimoji="0" lang="en-US" sz="1800" b="1" i="0" u="none" strike="noStrike" cap="none" normalizeH="0" baseline="0" dirty="0">
              <a:ln>
                <a:noFill/>
              </a:ln>
              <a:solidFill>
                <a:schemeClr val="tx1"/>
              </a:solidFill>
              <a:effectLst/>
              <a:latin typeface="Lucida Sans" pitchFamily="34" charset="0"/>
            </a:endParaRPr>
          </a:p>
        </p:txBody>
      </p:sp>
    </p:spTree>
    <p:extLst>
      <p:ext uri="{BB962C8B-B14F-4D97-AF65-F5344CB8AC3E}">
        <p14:creationId xmlns:p14="http://schemas.microsoft.com/office/powerpoint/2010/main" val="18838698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CD29-ED09-46B0-8B09-F759DE866D29}"/>
              </a:ext>
            </a:extLst>
          </p:cNvPr>
          <p:cNvSpPr>
            <a:spLocks noGrp="1"/>
          </p:cNvSpPr>
          <p:nvPr>
            <p:ph type="title"/>
          </p:nvPr>
        </p:nvSpPr>
        <p:spPr/>
        <p:txBody>
          <a:bodyPr/>
          <a:lstStyle/>
          <a:p>
            <a:r>
              <a:rPr lang="en-US" sz="4000" dirty="0"/>
              <a:t>Approved &amp; Preliminary Jurisdictional Determinations</a:t>
            </a:r>
          </a:p>
        </p:txBody>
      </p:sp>
      <p:sp>
        <p:nvSpPr>
          <p:cNvPr id="3" name="Content Placeholder 2">
            <a:extLst>
              <a:ext uri="{FF2B5EF4-FFF2-40B4-BE49-F238E27FC236}">
                <a16:creationId xmlns:a16="http://schemas.microsoft.com/office/drawing/2014/main" id="{1E870946-C24D-4430-AA38-5E513D512395}"/>
              </a:ext>
            </a:extLst>
          </p:cNvPr>
          <p:cNvSpPr>
            <a:spLocks noGrp="1"/>
          </p:cNvSpPr>
          <p:nvPr>
            <p:ph idx="1"/>
          </p:nvPr>
        </p:nvSpPr>
        <p:spPr>
          <a:xfrm>
            <a:off x="457200" y="1600200"/>
            <a:ext cx="8229600" cy="4648200"/>
          </a:xfrm>
        </p:spPr>
        <p:txBody>
          <a:bodyPr/>
          <a:lstStyle/>
          <a:p>
            <a:pPr>
              <a:buFont typeface="Wingdings" panose="05000000000000000000" pitchFamily="2" charset="2"/>
              <a:buChar char="§"/>
            </a:pPr>
            <a:r>
              <a:rPr lang="en-US" sz="2800" dirty="0"/>
              <a:t>Method to officially determine water feature is not jurisdictional is AJD</a:t>
            </a:r>
          </a:p>
          <a:p>
            <a:pPr lvl="1">
              <a:buFont typeface="Wingdings" panose="05000000000000000000" pitchFamily="2" charset="2"/>
              <a:buChar char="§"/>
            </a:pPr>
            <a:r>
              <a:rPr lang="en-US" sz="2400" dirty="0"/>
              <a:t>Due to extensive ephemeral streams in SWF, AJD requests have spiked</a:t>
            </a:r>
          </a:p>
          <a:p>
            <a:pPr>
              <a:buFont typeface="Wingdings" panose="05000000000000000000" pitchFamily="2" charset="2"/>
              <a:buChar char="§"/>
            </a:pPr>
            <a:r>
              <a:rPr lang="en-US" sz="2800" dirty="0"/>
              <a:t>PJD results in all water features on tract/parcel to be assumed potential waters of the US</a:t>
            </a:r>
          </a:p>
          <a:p>
            <a:pPr>
              <a:buFont typeface="Wingdings" panose="05000000000000000000" pitchFamily="2" charset="2"/>
              <a:buChar char="§"/>
            </a:pPr>
            <a:r>
              <a:rPr lang="en-US" sz="2800" dirty="0"/>
              <a:t>Applications do not require AJD or PJD be submitted – only delineation</a:t>
            </a:r>
          </a:p>
          <a:p>
            <a:pPr lvl="1">
              <a:buFont typeface="Wingdings" panose="05000000000000000000" pitchFamily="2" charset="2"/>
              <a:buChar char="§"/>
            </a:pPr>
            <a:r>
              <a:rPr lang="en-US" sz="2400" dirty="0"/>
              <a:t>Ensuring accuracy of impacts can be problematic &amp; can delay permit evaluation</a:t>
            </a:r>
          </a:p>
        </p:txBody>
      </p:sp>
      <p:sp>
        <p:nvSpPr>
          <p:cNvPr id="4" name="Slide Number Placeholder 3">
            <a:extLst>
              <a:ext uri="{FF2B5EF4-FFF2-40B4-BE49-F238E27FC236}">
                <a16:creationId xmlns:a16="http://schemas.microsoft.com/office/drawing/2014/main" id="{0206584F-A028-48AD-9D5E-3F7A5C445223}"/>
              </a:ext>
            </a:extLst>
          </p:cNvPr>
          <p:cNvSpPr>
            <a:spLocks noGrp="1"/>
          </p:cNvSpPr>
          <p:nvPr>
            <p:ph type="sldNum" sz="quarter" idx="10"/>
          </p:nvPr>
        </p:nvSpPr>
        <p:spPr/>
        <p:txBody>
          <a:bodyPr/>
          <a:lstStyle/>
          <a:p>
            <a:pPr>
              <a:defRPr/>
            </a:pPr>
            <a:fld id="{8A674A0E-7796-42BD-9C8C-30994701B528}" type="slidenum">
              <a:rPr lang="en-US" smtClean="0"/>
              <a:pPr>
                <a:defRPr/>
              </a:pPr>
              <a:t>11</a:t>
            </a:fld>
            <a:endParaRPr lang="en-US"/>
          </a:p>
        </p:txBody>
      </p:sp>
    </p:spTree>
    <p:extLst>
      <p:ext uri="{BB962C8B-B14F-4D97-AF65-F5344CB8AC3E}">
        <p14:creationId xmlns:p14="http://schemas.microsoft.com/office/powerpoint/2010/main" val="21759132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CD29-ED09-46B0-8B09-F759DE866D29}"/>
              </a:ext>
            </a:extLst>
          </p:cNvPr>
          <p:cNvSpPr>
            <a:spLocks noGrp="1"/>
          </p:cNvSpPr>
          <p:nvPr>
            <p:ph type="title"/>
          </p:nvPr>
        </p:nvSpPr>
        <p:spPr/>
        <p:txBody>
          <a:bodyPr/>
          <a:lstStyle/>
          <a:p>
            <a:r>
              <a:rPr lang="en-US" sz="4000" dirty="0"/>
              <a:t>Severing Jurisdiction/Breaks</a:t>
            </a:r>
          </a:p>
        </p:txBody>
      </p:sp>
      <p:sp>
        <p:nvSpPr>
          <p:cNvPr id="3" name="Content Placeholder 2">
            <a:extLst>
              <a:ext uri="{FF2B5EF4-FFF2-40B4-BE49-F238E27FC236}">
                <a16:creationId xmlns:a16="http://schemas.microsoft.com/office/drawing/2014/main" id="{1E870946-C24D-4430-AA38-5E513D512395}"/>
              </a:ext>
            </a:extLst>
          </p:cNvPr>
          <p:cNvSpPr>
            <a:spLocks noGrp="1"/>
          </p:cNvSpPr>
          <p:nvPr>
            <p:ph idx="1"/>
          </p:nvPr>
        </p:nvSpPr>
        <p:spPr>
          <a:xfrm>
            <a:off x="457200" y="1600200"/>
            <a:ext cx="8229600" cy="4876800"/>
          </a:xfrm>
        </p:spPr>
        <p:txBody>
          <a:bodyPr/>
          <a:lstStyle/>
          <a:p>
            <a:pPr>
              <a:buFont typeface="Wingdings" panose="05000000000000000000" pitchFamily="2" charset="2"/>
              <a:buChar char="§"/>
            </a:pPr>
            <a:r>
              <a:rPr lang="en-US" sz="2800" dirty="0"/>
              <a:t>Proposed rule would have ended jurisdiction at first break (loss of waters)</a:t>
            </a:r>
          </a:p>
          <a:p>
            <a:pPr lvl="1">
              <a:buFont typeface="Wingdings" panose="05000000000000000000" pitchFamily="2" charset="2"/>
              <a:buChar char="§"/>
            </a:pPr>
            <a:r>
              <a:rPr lang="en-US" sz="2400" dirty="0"/>
              <a:t>Final rule modified &amp; Preamble includes full section on breaks of JD features</a:t>
            </a:r>
          </a:p>
          <a:p>
            <a:pPr>
              <a:buFont typeface="Wingdings" panose="05000000000000000000" pitchFamily="2" charset="2"/>
              <a:buChar char="§"/>
            </a:pPr>
            <a:r>
              <a:rPr lang="en-US" sz="2800" dirty="0"/>
              <a:t>Rule allows non-JD features (e.g., ditch) to maintain connectivity of JD features others</a:t>
            </a:r>
          </a:p>
          <a:p>
            <a:pPr>
              <a:buFont typeface="Wingdings" panose="05000000000000000000" pitchFamily="2" charset="2"/>
              <a:buChar char="§"/>
            </a:pPr>
            <a:r>
              <a:rPr lang="en-US" sz="2800" dirty="0"/>
              <a:t>Severing can occur of JD features</a:t>
            </a:r>
          </a:p>
          <a:p>
            <a:pPr lvl="1">
              <a:buFont typeface="Wingdings" panose="05000000000000000000" pitchFamily="2" charset="2"/>
              <a:buChar char="§"/>
            </a:pPr>
            <a:r>
              <a:rPr lang="en-US" sz="2400" dirty="0"/>
              <a:t>Occurs when non-JD water feature or artificial structure does not convey flow once in typical year</a:t>
            </a:r>
          </a:p>
          <a:p>
            <a:pPr lvl="1">
              <a:buFont typeface="Wingdings" panose="05000000000000000000" pitchFamily="2" charset="2"/>
              <a:buChar char="§"/>
            </a:pPr>
            <a:r>
              <a:rPr lang="en-US" sz="2400" dirty="0"/>
              <a:t>AJD must be elevated for higher level review</a:t>
            </a:r>
          </a:p>
          <a:p>
            <a:pPr lvl="1">
              <a:buFont typeface="Wingdings" panose="05000000000000000000" pitchFamily="2" charset="2"/>
              <a:buChar char="§"/>
            </a:pPr>
            <a:endParaRPr lang="en-US" sz="2400" dirty="0"/>
          </a:p>
        </p:txBody>
      </p:sp>
      <p:sp>
        <p:nvSpPr>
          <p:cNvPr id="4" name="Slide Number Placeholder 3">
            <a:extLst>
              <a:ext uri="{FF2B5EF4-FFF2-40B4-BE49-F238E27FC236}">
                <a16:creationId xmlns:a16="http://schemas.microsoft.com/office/drawing/2014/main" id="{0206584F-A028-48AD-9D5E-3F7A5C445223}"/>
              </a:ext>
            </a:extLst>
          </p:cNvPr>
          <p:cNvSpPr>
            <a:spLocks noGrp="1"/>
          </p:cNvSpPr>
          <p:nvPr>
            <p:ph type="sldNum" sz="quarter" idx="10"/>
          </p:nvPr>
        </p:nvSpPr>
        <p:spPr/>
        <p:txBody>
          <a:bodyPr/>
          <a:lstStyle/>
          <a:p>
            <a:pPr>
              <a:defRPr/>
            </a:pPr>
            <a:fld id="{8A674A0E-7796-42BD-9C8C-30994701B528}" type="slidenum">
              <a:rPr lang="en-US" smtClean="0"/>
              <a:pPr>
                <a:defRPr/>
              </a:pPr>
              <a:t>12</a:t>
            </a:fld>
            <a:endParaRPr lang="en-US"/>
          </a:p>
        </p:txBody>
      </p:sp>
    </p:spTree>
    <p:extLst>
      <p:ext uri="{BB962C8B-B14F-4D97-AF65-F5344CB8AC3E}">
        <p14:creationId xmlns:p14="http://schemas.microsoft.com/office/powerpoint/2010/main" val="20249814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 y="152400"/>
            <a:ext cx="9144000" cy="1066800"/>
          </a:xfrm>
        </p:spPr>
        <p:txBody>
          <a:bodyPr/>
          <a:lstStyle/>
          <a:p>
            <a:r>
              <a:rPr lang="en-US" sz="4000" dirty="0"/>
              <a:t>Channelized Non-JD Surface Water</a:t>
            </a:r>
          </a:p>
        </p:txBody>
      </p:sp>
      <p:sp>
        <p:nvSpPr>
          <p:cNvPr id="4" name="Slide Number Placeholder 3"/>
          <p:cNvSpPr>
            <a:spLocks noGrp="1"/>
          </p:cNvSpPr>
          <p:nvPr>
            <p:ph type="sldNum" sz="quarter" idx="10"/>
          </p:nvPr>
        </p:nvSpPr>
        <p:spPr/>
        <p:txBody>
          <a:bodyPr/>
          <a:lstStyle/>
          <a:p>
            <a:pPr>
              <a:defRPr/>
            </a:pPr>
            <a:fld id="{8A674A0E-7796-42BD-9C8C-30994701B528}" type="slidenum">
              <a:rPr lang="en-US" smtClean="0"/>
              <a:pPr>
                <a:defRPr/>
              </a:pPr>
              <a:t>13</a:t>
            </a:fld>
            <a:endParaRPr lang="en-US"/>
          </a:p>
        </p:txBody>
      </p:sp>
      <p:pic>
        <p:nvPicPr>
          <p:cNvPr id="6" name="Picture 5"/>
          <p:cNvPicPr>
            <a:picLocks noChangeAspect="1"/>
          </p:cNvPicPr>
          <p:nvPr/>
        </p:nvPicPr>
        <p:blipFill>
          <a:blip r:embed="rId3"/>
          <a:stretch>
            <a:fillRect/>
          </a:stretch>
        </p:blipFill>
        <p:spPr>
          <a:xfrm>
            <a:off x="1837873" y="1215887"/>
            <a:ext cx="5441750" cy="3881950"/>
          </a:xfrm>
          <a:prstGeom prst="rect">
            <a:avLst/>
          </a:prstGeom>
        </p:spPr>
      </p:pic>
      <p:sp>
        <p:nvSpPr>
          <p:cNvPr id="7" name="TextBox 6"/>
          <p:cNvSpPr txBox="1"/>
          <p:nvPr/>
        </p:nvSpPr>
        <p:spPr>
          <a:xfrm>
            <a:off x="16565" y="5055193"/>
            <a:ext cx="8686800" cy="1200329"/>
          </a:xfrm>
          <a:prstGeom prst="rect">
            <a:avLst/>
          </a:prstGeom>
          <a:noFill/>
        </p:spPr>
        <p:txBody>
          <a:bodyPr wrap="square" rtlCol="0">
            <a:spAutoFit/>
          </a:bodyPr>
          <a:lstStyle/>
          <a:p>
            <a:endParaRPr lang="en-US" b="0" dirty="0"/>
          </a:p>
          <a:p>
            <a:r>
              <a:rPr lang="en-US" b="0" dirty="0">
                <a:latin typeface="+mn-lt"/>
              </a:rPr>
              <a:t>This type of feature includes non-jurisdictional ditches or ephemeral streams which are not themselves jurisdictional but can provide a </a:t>
            </a:r>
            <a:r>
              <a:rPr lang="en-US" b="0" dirty="0">
                <a:solidFill>
                  <a:srgbClr val="FF0000"/>
                </a:solidFill>
                <a:latin typeface="+mn-lt"/>
              </a:rPr>
              <a:t>channelized surface water </a:t>
            </a:r>
            <a:r>
              <a:rPr lang="en-US" b="0" dirty="0">
                <a:latin typeface="+mn-lt"/>
              </a:rPr>
              <a:t>connection for upstream perennial or intermittent waters once in a typical year. </a:t>
            </a:r>
          </a:p>
        </p:txBody>
      </p:sp>
    </p:spTree>
    <p:extLst>
      <p:ext uri="{BB962C8B-B14F-4D97-AF65-F5344CB8AC3E}">
        <p14:creationId xmlns:p14="http://schemas.microsoft.com/office/powerpoint/2010/main" val="338804988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Tributary</a:t>
            </a:r>
          </a:p>
        </p:txBody>
      </p:sp>
      <p:sp>
        <p:nvSpPr>
          <p:cNvPr id="3" name="Content Placeholder 2"/>
          <p:cNvSpPr>
            <a:spLocks noGrp="1"/>
          </p:cNvSpPr>
          <p:nvPr>
            <p:ph idx="1"/>
          </p:nvPr>
        </p:nvSpPr>
        <p:spPr>
          <a:xfrm>
            <a:off x="457200" y="1295400"/>
            <a:ext cx="8229600" cy="5029200"/>
          </a:xfrm>
        </p:spPr>
        <p:txBody>
          <a:bodyPr/>
          <a:lstStyle/>
          <a:p>
            <a:r>
              <a:rPr lang="en-US" sz="2800" i="1" dirty="0"/>
              <a:t>Tributary </a:t>
            </a:r>
            <a:r>
              <a:rPr lang="en-US" sz="2800" dirty="0"/>
              <a:t>means a river, stream, or similar naturally occurring surface water channel that contributes surface water flow to a water identified in paragraph (a)(1) of this definition in a </a:t>
            </a:r>
            <a:r>
              <a:rPr lang="en-US" sz="2800" b="1" u="sng" dirty="0"/>
              <a:t>typical year</a:t>
            </a:r>
            <a:r>
              <a:rPr lang="en-US" sz="2800" dirty="0"/>
              <a:t> either directly or through one or more waters identified in paragraph (a)(2)-(a)(4) of this definition. A tributary must be perennial or intermittent in a </a:t>
            </a:r>
            <a:r>
              <a:rPr lang="en-US" sz="2800" b="1" u="sng" dirty="0"/>
              <a:t>typical year</a:t>
            </a:r>
            <a:r>
              <a:rPr lang="en-US" sz="2800" dirty="0"/>
              <a:t>. </a:t>
            </a:r>
          </a:p>
          <a:p>
            <a:pPr lvl="1">
              <a:buFont typeface="Wingdings" panose="05000000000000000000" pitchFamily="2" charset="2"/>
              <a:buChar char="§"/>
            </a:pPr>
            <a:r>
              <a:rPr lang="en-US" sz="2000" dirty="0"/>
              <a:t>Perennial/intermittent flow continuously during certain times of year and MORE than in direct response to precipitation</a:t>
            </a:r>
          </a:p>
          <a:p>
            <a:pPr lvl="1">
              <a:buFont typeface="Wingdings" panose="05000000000000000000" pitchFamily="2" charset="2"/>
              <a:buChar char="§"/>
            </a:pPr>
            <a:r>
              <a:rPr lang="en-US" sz="2000" dirty="0"/>
              <a:t>Ephemeral tributaries flow in DIRECT/IMMEDIATE response to precipitation</a:t>
            </a:r>
          </a:p>
        </p:txBody>
      </p:sp>
      <p:sp>
        <p:nvSpPr>
          <p:cNvPr id="4" name="Slide Number Placeholder 3"/>
          <p:cNvSpPr>
            <a:spLocks noGrp="1"/>
          </p:cNvSpPr>
          <p:nvPr>
            <p:ph type="sldNum" sz="quarter" idx="10"/>
          </p:nvPr>
        </p:nvSpPr>
        <p:spPr/>
        <p:txBody>
          <a:bodyPr/>
          <a:lstStyle/>
          <a:p>
            <a:pPr>
              <a:defRPr/>
            </a:pPr>
            <a:fld id="{8A674A0E-7796-42BD-9C8C-30994701B528}" type="slidenum">
              <a:rPr lang="en-US" smtClean="0"/>
              <a:pPr>
                <a:defRPr/>
              </a:pPr>
              <a:t>14</a:t>
            </a:fld>
            <a:endParaRPr lang="en-US"/>
          </a:p>
        </p:txBody>
      </p:sp>
    </p:spTree>
    <p:extLst>
      <p:ext uri="{BB962C8B-B14F-4D97-AF65-F5344CB8AC3E}">
        <p14:creationId xmlns:p14="http://schemas.microsoft.com/office/powerpoint/2010/main" val="27201423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Adjacent Wetland</a:t>
            </a:r>
          </a:p>
        </p:txBody>
      </p:sp>
      <p:sp>
        <p:nvSpPr>
          <p:cNvPr id="3" name="Content Placeholder 2"/>
          <p:cNvSpPr>
            <a:spLocks noGrp="1"/>
          </p:cNvSpPr>
          <p:nvPr>
            <p:ph idx="1"/>
          </p:nvPr>
        </p:nvSpPr>
        <p:spPr>
          <a:xfrm>
            <a:off x="457200" y="1295400"/>
            <a:ext cx="8229600" cy="4953000"/>
          </a:xfrm>
        </p:spPr>
        <p:txBody>
          <a:bodyPr/>
          <a:lstStyle/>
          <a:p>
            <a:r>
              <a:rPr lang="en-US" sz="2400" dirty="0"/>
              <a:t>A</a:t>
            </a:r>
            <a:r>
              <a:rPr lang="en-US" sz="2400" i="1" dirty="0"/>
              <a:t>djacent wetland </a:t>
            </a:r>
            <a:r>
              <a:rPr lang="en-US" sz="2400" dirty="0"/>
              <a:t>means wetlands that:</a:t>
            </a:r>
          </a:p>
          <a:p>
            <a:r>
              <a:rPr lang="en-US" sz="1800" dirty="0"/>
              <a:t>(i) </a:t>
            </a:r>
            <a:r>
              <a:rPr lang="en-US" sz="1800" b="1" u="sng" dirty="0"/>
              <a:t>abut</a:t>
            </a:r>
            <a:r>
              <a:rPr lang="en-US" sz="1800" dirty="0"/>
              <a:t>, meaning to touch at least at one point or side of, a paragraph (a)(1) through (3) water;</a:t>
            </a:r>
          </a:p>
          <a:p>
            <a:r>
              <a:rPr lang="en-US" sz="1800" dirty="0"/>
              <a:t>(ii) are inundated by flooding from a paragraph (a)(1) through (3) water in a</a:t>
            </a:r>
            <a:r>
              <a:rPr lang="en-US" sz="1800" b="1" dirty="0"/>
              <a:t> </a:t>
            </a:r>
            <a:r>
              <a:rPr lang="en-US" sz="1800" b="1" u="sng" dirty="0"/>
              <a:t>typical year</a:t>
            </a:r>
            <a:r>
              <a:rPr lang="en-US" sz="1800" b="1" dirty="0"/>
              <a:t>;</a:t>
            </a:r>
          </a:p>
          <a:p>
            <a:r>
              <a:rPr lang="en-US" sz="1800" dirty="0"/>
              <a:t>(iii) are physically separated from a paragraph (a)(1) through (3) water only by a natural berm, bank, dune, or similar natural feature; or</a:t>
            </a:r>
          </a:p>
          <a:p>
            <a:r>
              <a:rPr lang="en-US" sz="1800" dirty="0"/>
              <a:t>(iv) are physically separated from a paragraph (a)(1) through (3) water only by an artificial dike, barrier, or similar artificial structure so long as that structure allows for a </a:t>
            </a:r>
            <a:r>
              <a:rPr lang="en-US" sz="1800" b="1" u="sng" dirty="0"/>
              <a:t>direct hydrologic surface connection</a:t>
            </a:r>
            <a:r>
              <a:rPr lang="en-US" sz="1800" dirty="0"/>
              <a:t> between the wetlands and the paragraph (a)(1) through (3) water </a:t>
            </a:r>
            <a:r>
              <a:rPr lang="en-US" sz="1800" b="1" u="sng" dirty="0"/>
              <a:t>in a typical year</a:t>
            </a:r>
            <a:r>
              <a:rPr lang="en-US" sz="1800" dirty="0"/>
              <a:t>, such as through a culvert, flood or tide gate, pump, or similar artificial feature. An adjacent wetland is jurisdictional in its entirety when a road or similar artificial structure divides the wetland, as long as the structure allows for a direct hydrologic surface connection through or over that structure in a typical year.</a:t>
            </a:r>
            <a:r>
              <a:rPr lang="en-US" sz="1800" u="sng" dirty="0"/>
              <a:t> </a:t>
            </a:r>
          </a:p>
          <a:p>
            <a:endParaRPr lang="en-US" dirty="0"/>
          </a:p>
        </p:txBody>
      </p:sp>
      <p:sp>
        <p:nvSpPr>
          <p:cNvPr id="4" name="Slide Number Placeholder 3"/>
          <p:cNvSpPr>
            <a:spLocks noGrp="1"/>
          </p:cNvSpPr>
          <p:nvPr>
            <p:ph type="sldNum" sz="quarter" idx="10"/>
          </p:nvPr>
        </p:nvSpPr>
        <p:spPr/>
        <p:txBody>
          <a:bodyPr/>
          <a:lstStyle/>
          <a:p>
            <a:pPr>
              <a:defRPr/>
            </a:pPr>
            <a:fld id="{8A674A0E-7796-42BD-9C8C-30994701B528}" type="slidenum">
              <a:rPr lang="en-US" smtClean="0"/>
              <a:pPr>
                <a:defRPr/>
              </a:pPr>
              <a:t>15</a:t>
            </a:fld>
            <a:endParaRPr lang="en-US"/>
          </a:p>
        </p:txBody>
      </p:sp>
    </p:spTree>
    <p:extLst>
      <p:ext uri="{BB962C8B-B14F-4D97-AF65-F5344CB8AC3E}">
        <p14:creationId xmlns:p14="http://schemas.microsoft.com/office/powerpoint/2010/main" val="4425209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1036638"/>
          </a:xfrm>
        </p:spPr>
        <p:txBody>
          <a:bodyPr/>
          <a:lstStyle/>
          <a:p>
            <a:r>
              <a:rPr lang="en-US" dirty="0"/>
              <a:t>Typical Year</a:t>
            </a:r>
          </a:p>
        </p:txBody>
      </p:sp>
      <p:sp>
        <p:nvSpPr>
          <p:cNvPr id="3" name="Content Placeholder 2"/>
          <p:cNvSpPr>
            <a:spLocks noGrp="1"/>
          </p:cNvSpPr>
          <p:nvPr>
            <p:ph idx="1"/>
          </p:nvPr>
        </p:nvSpPr>
        <p:spPr>
          <a:xfrm>
            <a:off x="457200" y="1219200"/>
            <a:ext cx="8229600" cy="5562600"/>
          </a:xfrm>
        </p:spPr>
        <p:txBody>
          <a:bodyPr/>
          <a:lstStyle/>
          <a:p>
            <a:pPr>
              <a:buFont typeface="Wingdings" panose="05000000000000000000" pitchFamily="2" charset="2"/>
              <a:buChar char="§"/>
            </a:pPr>
            <a:r>
              <a:rPr lang="en-US" sz="2800" dirty="0"/>
              <a:t>When precipitation &amp; other climatic variables are within normal periodic range (e.g., seasonally, annually) for geographic area of applicable aquatic resource based on rolling 30-year period</a:t>
            </a:r>
          </a:p>
          <a:p>
            <a:pPr lvl="1">
              <a:buFont typeface="Wingdings" panose="05000000000000000000" pitchFamily="2" charset="2"/>
              <a:buChar char="§"/>
            </a:pPr>
            <a:r>
              <a:rPr lang="en-US" sz="2400" dirty="0"/>
              <a:t>Provides a predictable framework to appropriately interpret data when determining the jurisdictional status of certain </a:t>
            </a:r>
            <a:r>
              <a:rPr lang="en-US" sz="2400" dirty="0" err="1"/>
              <a:t>waterbodies</a:t>
            </a:r>
            <a:r>
              <a:rPr lang="en-US" sz="2400" dirty="0"/>
              <a:t>. </a:t>
            </a:r>
          </a:p>
          <a:p>
            <a:pPr lvl="1">
              <a:buFont typeface="Wingdings" panose="05000000000000000000" pitchFamily="2" charset="2"/>
              <a:buChar char="§"/>
            </a:pPr>
            <a:r>
              <a:rPr lang="en-US" sz="2400" dirty="0"/>
              <a:t>Applies to some of the requirements for the following categories of waters:</a:t>
            </a:r>
          </a:p>
          <a:p>
            <a:pPr lvl="2">
              <a:buFont typeface="Wingdings" panose="05000000000000000000" pitchFamily="2" charset="2"/>
              <a:buChar char="§"/>
            </a:pPr>
            <a:r>
              <a:rPr lang="en-US" sz="2000" dirty="0"/>
              <a:t>(a)(2) -Tributaries; </a:t>
            </a:r>
          </a:p>
          <a:p>
            <a:pPr lvl="2">
              <a:buFont typeface="Wingdings" panose="05000000000000000000" pitchFamily="2" charset="2"/>
              <a:buChar char="§"/>
            </a:pPr>
            <a:r>
              <a:rPr lang="en-US" sz="2000" dirty="0"/>
              <a:t>(a)(3) -Lakes and ponds, and impoundments of jurisdictional waters; and </a:t>
            </a:r>
          </a:p>
          <a:p>
            <a:pPr lvl="2">
              <a:buFont typeface="Wingdings" panose="05000000000000000000" pitchFamily="2" charset="2"/>
              <a:buChar char="§"/>
            </a:pPr>
            <a:r>
              <a:rPr lang="en-US" sz="2000" dirty="0"/>
              <a:t>(a)(4) -Adjacent wetlands </a:t>
            </a:r>
          </a:p>
          <a:p>
            <a:endParaRPr lang="en-US" sz="2800" dirty="0"/>
          </a:p>
          <a:p>
            <a:r>
              <a:rPr lang="en-US" sz="2800" dirty="0"/>
              <a:t> </a:t>
            </a:r>
          </a:p>
        </p:txBody>
      </p:sp>
      <p:sp>
        <p:nvSpPr>
          <p:cNvPr id="4" name="Slide Number Placeholder 3"/>
          <p:cNvSpPr>
            <a:spLocks noGrp="1"/>
          </p:cNvSpPr>
          <p:nvPr>
            <p:ph type="sldNum" sz="quarter" idx="10"/>
          </p:nvPr>
        </p:nvSpPr>
        <p:spPr/>
        <p:txBody>
          <a:bodyPr/>
          <a:lstStyle/>
          <a:p>
            <a:pPr>
              <a:defRPr/>
            </a:pPr>
            <a:fld id="{8A674A0E-7796-42BD-9C8C-30994701B528}" type="slidenum">
              <a:rPr lang="en-US" smtClean="0"/>
              <a:pPr>
                <a:defRPr/>
              </a:pPr>
              <a:t>16</a:t>
            </a:fld>
            <a:endParaRPr lang="en-US"/>
          </a:p>
        </p:txBody>
      </p:sp>
    </p:spTree>
    <p:extLst>
      <p:ext uri="{BB962C8B-B14F-4D97-AF65-F5344CB8AC3E}">
        <p14:creationId xmlns:p14="http://schemas.microsoft.com/office/powerpoint/2010/main" val="26999748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Antecedent Precipitation Tool</a:t>
            </a:r>
          </a:p>
        </p:txBody>
      </p:sp>
      <p:sp>
        <p:nvSpPr>
          <p:cNvPr id="3" name="Content Placeholder 2"/>
          <p:cNvSpPr>
            <a:spLocks noGrp="1"/>
          </p:cNvSpPr>
          <p:nvPr>
            <p:ph idx="1"/>
          </p:nvPr>
        </p:nvSpPr>
        <p:spPr>
          <a:xfrm>
            <a:off x="457200" y="1600200"/>
            <a:ext cx="8229600" cy="5181600"/>
          </a:xfrm>
        </p:spPr>
        <p:txBody>
          <a:bodyPr/>
          <a:lstStyle/>
          <a:p>
            <a:r>
              <a:rPr lang="en-US" sz="2800" dirty="0"/>
              <a:t>Developed by the Corps. </a:t>
            </a:r>
          </a:p>
          <a:p>
            <a:r>
              <a:rPr lang="en-US" sz="2800" dirty="0"/>
              <a:t>Assesses rainfall data from preceding 30 years.</a:t>
            </a:r>
          </a:p>
          <a:p>
            <a:r>
              <a:rPr lang="en-US" sz="2800" dirty="0"/>
              <a:t>Automated &amp; provides consistent methodology. </a:t>
            </a:r>
          </a:p>
          <a:p>
            <a:r>
              <a:rPr lang="en-US" sz="2800" dirty="0"/>
              <a:t>Includes information from the Web-based Water-Budget Interactive Modeling Program &amp; Palmer Drought Severity Index.</a:t>
            </a:r>
          </a:p>
          <a:p>
            <a:r>
              <a:rPr lang="en-US" sz="2800" dirty="0"/>
              <a:t>Uses recommended parameters contained in NWPR’s preamble.</a:t>
            </a:r>
          </a:p>
          <a:p>
            <a:r>
              <a:rPr lang="en-US" sz="2800" dirty="0"/>
              <a:t>Merely a snapshot to assist in interpreting indicators/conditions</a:t>
            </a:r>
          </a:p>
        </p:txBody>
      </p:sp>
      <p:sp>
        <p:nvSpPr>
          <p:cNvPr id="4" name="Slide Number Placeholder 3"/>
          <p:cNvSpPr>
            <a:spLocks noGrp="1"/>
          </p:cNvSpPr>
          <p:nvPr>
            <p:ph type="sldNum" sz="quarter" idx="10"/>
          </p:nvPr>
        </p:nvSpPr>
        <p:spPr/>
        <p:txBody>
          <a:bodyPr/>
          <a:lstStyle/>
          <a:p>
            <a:pPr>
              <a:defRPr/>
            </a:pPr>
            <a:fld id="{8A674A0E-7796-42BD-9C8C-30994701B528}" type="slidenum">
              <a:rPr lang="en-US" smtClean="0"/>
              <a:pPr>
                <a:defRPr/>
              </a:pPr>
              <a:t>17</a:t>
            </a:fld>
            <a:endParaRPr lang="en-US"/>
          </a:p>
        </p:txBody>
      </p:sp>
    </p:spTree>
    <p:extLst>
      <p:ext uri="{BB962C8B-B14F-4D97-AF65-F5344CB8AC3E}">
        <p14:creationId xmlns:p14="http://schemas.microsoft.com/office/powerpoint/2010/main" val="25676618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967"/>
            <a:ext cx="8229600" cy="1143000"/>
          </a:xfrm>
        </p:spPr>
        <p:txBody>
          <a:bodyPr/>
          <a:lstStyle/>
          <a:p>
            <a:r>
              <a:rPr lang="en-US" dirty="0"/>
              <a:t>Antecedent Precipitation Tool</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29967"/>
            <a:ext cx="8382000" cy="5181600"/>
          </a:xfrm>
        </p:spPr>
      </p:pic>
      <p:sp>
        <p:nvSpPr>
          <p:cNvPr id="4" name="Slide Number Placeholder 3"/>
          <p:cNvSpPr>
            <a:spLocks noGrp="1"/>
          </p:cNvSpPr>
          <p:nvPr>
            <p:ph type="sldNum" sz="quarter" idx="10"/>
          </p:nvPr>
        </p:nvSpPr>
        <p:spPr/>
        <p:txBody>
          <a:bodyPr/>
          <a:lstStyle/>
          <a:p>
            <a:pPr>
              <a:defRPr/>
            </a:pPr>
            <a:fld id="{8A674A0E-7796-42BD-9C8C-30994701B528}" type="slidenum">
              <a:rPr lang="en-US" smtClean="0"/>
              <a:pPr>
                <a:defRPr/>
              </a:pPr>
              <a:t>18</a:t>
            </a:fld>
            <a:endParaRPr lang="en-US"/>
          </a:p>
        </p:txBody>
      </p:sp>
    </p:spTree>
    <p:extLst>
      <p:ext uri="{BB962C8B-B14F-4D97-AF65-F5344CB8AC3E}">
        <p14:creationId xmlns:p14="http://schemas.microsoft.com/office/powerpoint/2010/main" val="16268183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a:t>Application of Typical Year</a:t>
            </a:r>
          </a:p>
        </p:txBody>
      </p:sp>
      <p:sp>
        <p:nvSpPr>
          <p:cNvPr id="3" name="Content Placeholder 2"/>
          <p:cNvSpPr>
            <a:spLocks noGrp="1"/>
          </p:cNvSpPr>
          <p:nvPr>
            <p:ph idx="1"/>
          </p:nvPr>
        </p:nvSpPr>
        <p:spPr>
          <a:xfrm>
            <a:off x="457200" y="1295400"/>
            <a:ext cx="8229600" cy="5486400"/>
          </a:xfrm>
        </p:spPr>
        <p:txBody>
          <a:bodyPr/>
          <a:lstStyle/>
          <a:p>
            <a:pPr>
              <a:buFont typeface="Wingdings" panose="05000000000000000000" pitchFamily="2" charset="2"/>
              <a:buChar char="§"/>
            </a:pPr>
            <a:r>
              <a:rPr lang="en-US" sz="2800" dirty="0"/>
              <a:t>In addition to the APT, should also consider:</a:t>
            </a:r>
          </a:p>
          <a:p>
            <a:pPr lvl="1">
              <a:buFont typeface="Wingdings" panose="05000000000000000000" pitchFamily="2" charset="2"/>
              <a:buChar char="§"/>
            </a:pPr>
            <a:r>
              <a:rPr lang="en-US" sz="2400" dirty="0"/>
              <a:t>range of climatic variables</a:t>
            </a:r>
          </a:p>
          <a:p>
            <a:pPr lvl="1">
              <a:buFont typeface="Wingdings" panose="05000000000000000000" pitchFamily="2" charset="2"/>
              <a:buChar char="§"/>
            </a:pPr>
            <a:r>
              <a:rPr lang="en-US" sz="2400" dirty="0"/>
              <a:t>data available through remote tools, and </a:t>
            </a:r>
          </a:p>
          <a:p>
            <a:pPr lvl="1">
              <a:buFont typeface="Wingdings" panose="05000000000000000000" pitchFamily="2" charset="2"/>
              <a:buChar char="§"/>
            </a:pPr>
            <a:r>
              <a:rPr lang="en-US" sz="2400" dirty="0"/>
              <a:t>direct on-site observations.</a:t>
            </a:r>
          </a:p>
          <a:p>
            <a:pPr>
              <a:buFont typeface="Wingdings" panose="05000000000000000000" pitchFamily="2" charset="2"/>
              <a:buChar char="§"/>
            </a:pPr>
            <a:r>
              <a:rPr lang="en-US" sz="2800" b="1" dirty="0"/>
              <a:t>Use </a:t>
            </a:r>
            <a:r>
              <a:rPr lang="en-US" sz="2800" b="1" u="sng" dirty="0"/>
              <a:t>professional judgment</a:t>
            </a:r>
            <a:r>
              <a:rPr lang="en-US" sz="2800" b="1" dirty="0"/>
              <a:t> and a </a:t>
            </a:r>
            <a:r>
              <a:rPr lang="en-US" sz="2800" b="1" u="sng" dirty="0"/>
              <a:t>weight of evidence approach</a:t>
            </a:r>
            <a:r>
              <a:rPr lang="en-US" sz="2800" b="1" dirty="0"/>
              <a:t> when considering precipitation normalcy along with other available data sources.</a:t>
            </a:r>
          </a:p>
        </p:txBody>
      </p:sp>
      <p:sp>
        <p:nvSpPr>
          <p:cNvPr id="4" name="Slide Number Placeholder 3"/>
          <p:cNvSpPr>
            <a:spLocks noGrp="1"/>
          </p:cNvSpPr>
          <p:nvPr>
            <p:ph type="sldNum" sz="quarter" idx="10"/>
          </p:nvPr>
        </p:nvSpPr>
        <p:spPr/>
        <p:txBody>
          <a:bodyPr/>
          <a:lstStyle/>
          <a:p>
            <a:pPr>
              <a:defRPr/>
            </a:pPr>
            <a:fld id="{8A674A0E-7796-42BD-9C8C-30994701B528}" type="slidenum">
              <a:rPr lang="en-US" smtClean="0"/>
              <a:pPr>
                <a:defRPr/>
              </a:pPr>
              <a:t>19</a:t>
            </a:fld>
            <a:endParaRPr lang="en-US"/>
          </a:p>
        </p:txBody>
      </p:sp>
    </p:spTree>
    <p:extLst>
      <p:ext uri="{BB962C8B-B14F-4D97-AF65-F5344CB8AC3E}">
        <p14:creationId xmlns:p14="http://schemas.microsoft.com/office/powerpoint/2010/main" val="4583768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Normal Steps of Permit Process</a:t>
            </a:r>
          </a:p>
        </p:txBody>
      </p:sp>
      <p:sp>
        <p:nvSpPr>
          <p:cNvPr id="3" name="Content Placeholder 2"/>
          <p:cNvSpPr>
            <a:spLocks noGrp="1"/>
          </p:cNvSpPr>
          <p:nvPr>
            <p:ph idx="1"/>
          </p:nvPr>
        </p:nvSpPr>
        <p:spPr>
          <a:xfrm>
            <a:off x="457200" y="1752600"/>
            <a:ext cx="8229600" cy="4495800"/>
          </a:xfrm>
        </p:spPr>
        <p:txBody>
          <a:bodyPr/>
          <a:lstStyle/>
          <a:p>
            <a:pPr marL="514350" indent="-514350">
              <a:buFont typeface="+mj-lt"/>
              <a:buAutoNum type="arabicPeriod"/>
            </a:pPr>
            <a:r>
              <a:rPr lang="en-US" sz="2800" b="1" dirty="0"/>
              <a:t>Determine if water of the US involved w/ project</a:t>
            </a:r>
          </a:p>
          <a:p>
            <a:pPr marL="514350" indent="-514350">
              <a:buFont typeface="+mj-lt"/>
              <a:buAutoNum type="arabicPeriod"/>
            </a:pPr>
            <a:r>
              <a:rPr lang="en-US" sz="2800" dirty="0"/>
              <a:t>Determine if regulated discharge is involved</a:t>
            </a:r>
          </a:p>
          <a:p>
            <a:pPr marL="514350" indent="-514350">
              <a:buFont typeface="+mj-lt"/>
              <a:buAutoNum type="arabicPeriod"/>
            </a:pPr>
            <a:r>
              <a:rPr lang="en-US" sz="2800" dirty="0"/>
              <a:t>Determine if activity w/ regulated discharge is exempt</a:t>
            </a:r>
          </a:p>
          <a:p>
            <a:pPr marL="514350" indent="-514350">
              <a:buFont typeface="+mj-lt"/>
              <a:buAutoNum type="arabicPeriod"/>
            </a:pPr>
            <a:r>
              <a:rPr lang="en-US" sz="2800" dirty="0"/>
              <a:t>Determine what kind of permit (NWP, GP, IP) is applicable to project</a:t>
            </a:r>
          </a:p>
          <a:p>
            <a:pPr marL="514350" indent="-514350">
              <a:buFont typeface="+mj-lt"/>
              <a:buAutoNum type="arabicPeriod"/>
            </a:pPr>
            <a:r>
              <a:rPr lang="en-US" sz="2800" dirty="0"/>
              <a:t>Commence permit process</a:t>
            </a:r>
          </a:p>
          <a:p>
            <a:endParaRPr lang="en-US" dirty="0"/>
          </a:p>
        </p:txBody>
      </p:sp>
      <p:sp>
        <p:nvSpPr>
          <p:cNvPr id="4" name="Slide Number Placeholder 3"/>
          <p:cNvSpPr>
            <a:spLocks noGrp="1"/>
          </p:cNvSpPr>
          <p:nvPr>
            <p:ph type="sldNum" sz="quarter" idx="10"/>
          </p:nvPr>
        </p:nvSpPr>
        <p:spPr/>
        <p:txBody>
          <a:bodyPr/>
          <a:lstStyle/>
          <a:p>
            <a:fld id="{FDB98179-43A8-47A6-B527-D474A719E190}" type="slidenum">
              <a:rPr lang="en-US" smtClean="0"/>
              <a:pPr/>
              <a:t>2</a:t>
            </a:fld>
            <a:endParaRPr lang="en-US" dirty="0"/>
          </a:p>
        </p:txBody>
      </p:sp>
    </p:spTree>
    <p:extLst>
      <p:ext uri="{BB962C8B-B14F-4D97-AF65-F5344CB8AC3E}">
        <p14:creationId xmlns:p14="http://schemas.microsoft.com/office/powerpoint/2010/main" val="9254019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a:t>Application of Typical Year</a:t>
            </a:r>
          </a:p>
        </p:txBody>
      </p:sp>
      <p:sp>
        <p:nvSpPr>
          <p:cNvPr id="3" name="Content Placeholder 2"/>
          <p:cNvSpPr>
            <a:spLocks noGrp="1"/>
          </p:cNvSpPr>
          <p:nvPr>
            <p:ph idx="1"/>
          </p:nvPr>
        </p:nvSpPr>
        <p:spPr>
          <a:xfrm>
            <a:off x="457200" y="1295400"/>
            <a:ext cx="8229600" cy="5029199"/>
          </a:xfrm>
        </p:spPr>
        <p:txBody>
          <a:bodyPr/>
          <a:lstStyle/>
          <a:p>
            <a:pPr>
              <a:buFont typeface="Wingdings" panose="05000000000000000000" pitchFamily="2" charset="2"/>
              <a:buChar char="§"/>
            </a:pPr>
            <a:r>
              <a:rPr lang="en-US" sz="2800" dirty="0"/>
              <a:t>May be applied to determine if a water or feature is not jurisdictional (e.g., ephemeral stream)</a:t>
            </a:r>
          </a:p>
          <a:p>
            <a:pPr lvl="1">
              <a:buFont typeface="Wingdings" panose="05000000000000000000" pitchFamily="2" charset="2"/>
              <a:buChar char="§"/>
            </a:pPr>
            <a:r>
              <a:rPr lang="en-US" sz="2400" dirty="0"/>
              <a:t>Perennial/intermittent flow does not have to occur every year, only in a typical year, w/ some regularity</a:t>
            </a:r>
          </a:p>
          <a:p>
            <a:pPr lvl="1">
              <a:buFont typeface="Wingdings" panose="05000000000000000000" pitchFamily="2" charset="2"/>
              <a:buChar char="§"/>
            </a:pPr>
            <a:r>
              <a:rPr lang="en-US" sz="2400" dirty="0"/>
              <a:t>A portion of adjacent wetland only has to flood during a typical year 1 time in the assessed period.</a:t>
            </a:r>
          </a:p>
          <a:p>
            <a:pPr>
              <a:buFont typeface="Wingdings" panose="05000000000000000000" pitchFamily="2" charset="2"/>
              <a:buChar char="§"/>
            </a:pPr>
            <a:r>
              <a:rPr lang="en-US" sz="2800" b="1" u="sng" dirty="0"/>
              <a:t>CAUTION:</a:t>
            </a:r>
            <a:r>
              <a:rPr lang="en-US" sz="2800" dirty="0"/>
              <a:t> Application of typical year to determine adjacent wetland not the same as determining tributary flow status</a:t>
            </a:r>
          </a:p>
          <a:p>
            <a:pPr>
              <a:buFont typeface="Wingdings" panose="05000000000000000000" pitchFamily="2" charset="2"/>
              <a:buChar char="§"/>
            </a:pPr>
            <a:r>
              <a:rPr lang="en-US" sz="2800" dirty="0"/>
              <a:t>Permanent, artificial hydrology sources can affect determination (e.g. wastewater)</a:t>
            </a:r>
          </a:p>
        </p:txBody>
      </p:sp>
      <p:sp>
        <p:nvSpPr>
          <p:cNvPr id="4" name="Slide Number Placeholder 3"/>
          <p:cNvSpPr>
            <a:spLocks noGrp="1"/>
          </p:cNvSpPr>
          <p:nvPr>
            <p:ph type="sldNum" sz="quarter" idx="10"/>
          </p:nvPr>
        </p:nvSpPr>
        <p:spPr/>
        <p:txBody>
          <a:bodyPr/>
          <a:lstStyle/>
          <a:p>
            <a:pPr>
              <a:defRPr/>
            </a:pPr>
            <a:fld id="{8A674A0E-7796-42BD-9C8C-30994701B528}" type="slidenum">
              <a:rPr lang="en-US" smtClean="0"/>
              <a:pPr>
                <a:defRPr/>
              </a:pPr>
              <a:t>20</a:t>
            </a:fld>
            <a:endParaRPr lang="en-US"/>
          </a:p>
        </p:txBody>
      </p:sp>
    </p:spTree>
    <p:extLst>
      <p:ext uri="{BB962C8B-B14F-4D97-AF65-F5344CB8AC3E}">
        <p14:creationId xmlns:p14="http://schemas.microsoft.com/office/powerpoint/2010/main" val="234819732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D315-99F4-40F5-9ED9-128CF6B0A37F}"/>
              </a:ext>
            </a:extLst>
          </p:cNvPr>
          <p:cNvSpPr>
            <a:spLocks noGrp="1"/>
          </p:cNvSpPr>
          <p:nvPr>
            <p:ph type="title"/>
          </p:nvPr>
        </p:nvSpPr>
        <p:spPr>
          <a:xfrm>
            <a:off x="0" y="274638"/>
            <a:ext cx="9067800" cy="1143000"/>
          </a:xfrm>
        </p:spPr>
        <p:txBody>
          <a:bodyPr/>
          <a:lstStyle/>
          <a:p>
            <a:r>
              <a:rPr lang="en-US" dirty="0"/>
              <a:t>Stream Class (Eph/Int) Indicators</a:t>
            </a:r>
          </a:p>
        </p:txBody>
      </p:sp>
      <p:sp>
        <p:nvSpPr>
          <p:cNvPr id="3" name="Content Placeholder 2">
            <a:extLst>
              <a:ext uri="{FF2B5EF4-FFF2-40B4-BE49-F238E27FC236}">
                <a16:creationId xmlns:a16="http://schemas.microsoft.com/office/drawing/2014/main" id="{21D44874-5972-41AF-AB63-BAD0FF1554F2}"/>
              </a:ext>
            </a:extLst>
          </p:cNvPr>
          <p:cNvSpPr>
            <a:spLocks noGrp="1"/>
          </p:cNvSpPr>
          <p:nvPr>
            <p:ph idx="1"/>
          </p:nvPr>
        </p:nvSpPr>
        <p:spPr>
          <a:xfrm>
            <a:off x="457200" y="1417638"/>
            <a:ext cx="8229600" cy="4906962"/>
          </a:xfrm>
        </p:spPr>
        <p:txBody>
          <a:bodyPr/>
          <a:lstStyle/>
          <a:p>
            <a:pPr>
              <a:buFont typeface="Wingdings" panose="05000000000000000000" pitchFamily="2" charset="2"/>
              <a:buChar char="§"/>
            </a:pPr>
            <a:r>
              <a:rPr lang="en-US" sz="2800" dirty="0"/>
              <a:t>Streamflow duration assessments methods (SDAMs) referred to as tools to assist in determinations</a:t>
            </a:r>
          </a:p>
          <a:p>
            <a:pPr lvl="1">
              <a:buFont typeface="Wingdings" panose="05000000000000000000" pitchFamily="2" charset="2"/>
              <a:buChar char="§"/>
            </a:pPr>
            <a:r>
              <a:rPr lang="en-US" sz="2400" dirty="0"/>
              <a:t>Not developed to reflect NWPR definitions</a:t>
            </a:r>
          </a:p>
          <a:p>
            <a:pPr lvl="1">
              <a:buFont typeface="Wingdings" panose="05000000000000000000" pitchFamily="2" charset="2"/>
              <a:buChar char="§"/>
            </a:pPr>
            <a:r>
              <a:rPr lang="en-US" sz="2400" dirty="0"/>
              <a:t>No methods developed/calibrated for Texas</a:t>
            </a:r>
          </a:p>
          <a:p>
            <a:pPr>
              <a:buFont typeface="Wingdings" panose="05000000000000000000" pitchFamily="2" charset="2"/>
              <a:buChar char="§"/>
            </a:pPr>
            <a:r>
              <a:rPr lang="en-US" sz="2800" dirty="0"/>
              <a:t>Multiple categories of indicators to consider</a:t>
            </a:r>
          </a:p>
          <a:p>
            <a:pPr lvl="1">
              <a:buFont typeface="Wingdings" panose="05000000000000000000" pitchFamily="2" charset="2"/>
              <a:buChar char="§"/>
            </a:pPr>
            <a:r>
              <a:rPr lang="en-US" sz="2400" dirty="0"/>
              <a:t>Bank/channel hydric soils</a:t>
            </a:r>
          </a:p>
          <a:p>
            <a:pPr lvl="1">
              <a:buFont typeface="Wingdings" panose="05000000000000000000" pitchFamily="2" charset="2"/>
              <a:buChar char="§"/>
            </a:pPr>
            <a:r>
              <a:rPr lang="en-US" sz="2400" dirty="0"/>
              <a:t>Hydrophytic vegetation in channel/banks</a:t>
            </a:r>
          </a:p>
          <a:p>
            <a:pPr lvl="1">
              <a:buFont typeface="Wingdings" panose="05000000000000000000" pitchFamily="2" charset="2"/>
              <a:buChar char="§"/>
            </a:pPr>
            <a:r>
              <a:rPr lang="en-US" sz="2400" dirty="0"/>
              <a:t>Macro or micro-invertebrates &amp; fish</a:t>
            </a:r>
          </a:p>
          <a:p>
            <a:pPr lvl="1">
              <a:buFont typeface="Wingdings" panose="05000000000000000000" pitchFamily="2" charset="2"/>
              <a:buChar char="§"/>
            </a:pPr>
            <a:r>
              <a:rPr lang="en-US" sz="2400" dirty="0"/>
              <a:t>Algae</a:t>
            </a:r>
          </a:p>
          <a:p>
            <a:pPr lvl="1">
              <a:buFont typeface="Wingdings" panose="05000000000000000000" pitchFamily="2" charset="2"/>
              <a:buChar char="§"/>
            </a:pPr>
            <a:r>
              <a:rPr lang="en-US" sz="2400" dirty="0"/>
              <a:t>Soil bacteria by-products indicating groundwater</a:t>
            </a:r>
          </a:p>
          <a:p>
            <a:pPr lvl="1">
              <a:buFont typeface="Wingdings" panose="05000000000000000000" pitchFamily="2" charset="2"/>
              <a:buChar char="§"/>
            </a:pPr>
            <a:endParaRPr lang="en-US" sz="2400" dirty="0"/>
          </a:p>
        </p:txBody>
      </p:sp>
      <p:sp>
        <p:nvSpPr>
          <p:cNvPr id="4" name="Slide Number Placeholder 3">
            <a:extLst>
              <a:ext uri="{FF2B5EF4-FFF2-40B4-BE49-F238E27FC236}">
                <a16:creationId xmlns:a16="http://schemas.microsoft.com/office/drawing/2014/main" id="{97064949-356C-4405-A0B8-8FE9CADAA318}"/>
              </a:ext>
            </a:extLst>
          </p:cNvPr>
          <p:cNvSpPr>
            <a:spLocks noGrp="1"/>
          </p:cNvSpPr>
          <p:nvPr>
            <p:ph type="sldNum" sz="quarter" idx="10"/>
          </p:nvPr>
        </p:nvSpPr>
        <p:spPr/>
        <p:txBody>
          <a:bodyPr/>
          <a:lstStyle/>
          <a:p>
            <a:pPr>
              <a:defRPr/>
            </a:pPr>
            <a:fld id="{8A674A0E-7796-42BD-9C8C-30994701B528}" type="slidenum">
              <a:rPr lang="en-US" smtClean="0"/>
              <a:pPr>
                <a:defRPr/>
              </a:pPr>
              <a:t>21</a:t>
            </a:fld>
            <a:endParaRPr lang="en-US"/>
          </a:p>
        </p:txBody>
      </p:sp>
    </p:spTree>
    <p:extLst>
      <p:ext uri="{BB962C8B-B14F-4D97-AF65-F5344CB8AC3E}">
        <p14:creationId xmlns:p14="http://schemas.microsoft.com/office/powerpoint/2010/main" val="42514273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D315-99F4-40F5-9ED9-128CF6B0A37F}"/>
              </a:ext>
            </a:extLst>
          </p:cNvPr>
          <p:cNvSpPr>
            <a:spLocks noGrp="1"/>
          </p:cNvSpPr>
          <p:nvPr>
            <p:ph type="title"/>
          </p:nvPr>
        </p:nvSpPr>
        <p:spPr>
          <a:xfrm>
            <a:off x="0" y="128984"/>
            <a:ext cx="9144000" cy="1143000"/>
          </a:xfrm>
        </p:spPr>
        <p:txBody>
          <a:bodyPr/>
          <a:lstStyle/>
          <a:p>
            <a:r>
              <a:rPr lang="en-US" dirty="0"/>
              <a:t>Stream Class (Eph/Int) Indicators</a:t>
            </a:r>
          </a:p>
        </p:txBody>
      </p:sp>
      <p:pic>
        <p:nvPicPr>
          <p:cNvPr id="6" name="Content Placeholder 5" descr="A close up of a tree&#10;&#10;Description automatically generated">
            <a:extLst>
              <a:ext uri="{FF2B5EF4-FFF2-40B4-BE49-F238E27FC236}">
                <a16:creationId xmlns:a16="http://schemas.microsoft.com/office/drawing/2014/main" id="{278D8757-9E11-4CB1-A300-237137111A6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985" y="1253835"/>
            <a:ext cx="3920672" cy="2340145"/>
          </a:xfrm>
        </p:spPr>
      </p:pic>
      <p:sp>
        <p:nvSpPr>
          <p:cNvPr id="4" name="Slide Number Placeholder 3">
            <a:extLst>
              <a:ext uri="{FF2B5EF4-FFF2-40B4-BE49-F238E27FC236}">
                <a16:creationId xmlns:a16="http://schemas.microsoft.com/office/drawing/2014/main" id="{97064949-356C-4405-A0B8-8FE9CADAA318}"/>
              </a:ext>
            </a:extLst>
          </p:cNvPr>
          <p:cNvSpPr>
            <a:spLocks noGrp="1"/>
          </p:cNvSpPr>
          <p:nvPr>
            <p:ph type="sldNum" sz="quarter" idx="10"/>
          </p:nvPr>
        </p:nvSpPr>
        <p:spPr/>
        <p:txBody>
          <a:bodyPr/>
          <a:lstStyle/>
          <a:p>
            <a:pPr>
              <a:defRPr/>
            </a:pPr>
            <a:fld id="{8A674A0E-7796-42BD-9C8C-30994701B528}" type="slidenum">
              <a:rPr lang="en-US" smtClean="0"/>
              <a:pPr>
                <a:defRPr/>
              </a:pPr>
              <a:t>22</a:t>
            </a:fld>
            <a:endParaRPr lang="en-US"/>
          </a:p>
        </p:txBody>
      </p:sp>
      <p:pic>
        <p:nvPicPr>
          <p:cNvPr id="5" name="Picture 4" descr="A close up of a hand&#10;&#10;Description automatically generated">
            <a:extLst>
              <a:ext uri="{FF2B5EF4-FFF2-40B4-BE49-F238E27FC236}">
                <a16:creationId xmlns:a16="http://schemas.microsoft.com/office/drawing/2014/main" id="{0DEEB076-6441-433D-AEB4-B9061182D1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58816" y="2046785"/>
            <a:ext cx="3941167" cy="3200400"/>
          </a:xfrm>
          <a:prstGeom prst="rect">
            <a:avLst/>
          </a:prstGeom>
        </p:spPr>
      </p:pic>
      <p:pic>
        <p:nvPicPr>
          <p:cNvPr id="10" name="Picture 9" descr="A tree in a forest&#10;&#10;Description automatically generated">
            <a:extLst>
              <a:ext uri="{FF2B5EF4-FFF2-40B4-BE49-F238E27FC236}">
                <a16:creationId xmlns:a16="http://schemas.microsoft.com/office/drawing/2014/main" id="{FF02F00B-B7BA-4B30-AF27-4F69DE505D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85" y="3810000"/>
            <a:ext cx="3920672" cy="2743200"/>
          </a:xfrm>
          <a:prstGeom prst="rect">
            <a:avLst/>
          </a:prstGeom>
        </p:spPr>
      </p:pic>
    </p:spTree>
    <p:extLst>
      <p:ext uri="{BB962C8B-B14F-4D97-AF65-F5344CB8AC3E}">
        <p14:creationId xmlns:p14="http://schemas.microsoft.com/office/powerpoint/2010/main" val="174714248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D165-84F4-4113-B252-6C5A6F091450}"/>
              </a:ext>
            </a:extLst>
          </p:cNvPr>
          <p:cNvSpPr>
            <a:spLocks noGrp="1"/>
          </p:cNvSpPr>
          <p:nvPr>
            <p:ph type="title"/>
          </p:nvPr>
        </p:nvSpPr>
        <p:spPr/>
        <p:txBody>
          <a:bodyPr/>
          <a:lstStyle/>
          <a:p>
            <a:r>
              <a:rPr lang="en-US" dirty="0"/>
              <a:t>Effects of Rule in SWF</a:t>
            </a:r>
          </a:p>
        </p:txBody>
      </p:sp>
      <p:sp>
        <p:nvSpPr>
          <p:cNvPr id="3" name="Content Placeholder 2">
            <a:extLst>
              <a:ext uri="{FF2B5EF4-FFF2-40B4-BE49-F238E27FC236}">
                <a16:creationId xmlns:a16="http://schemas.microsoft.com/office/drawing/2014/main" id="{91C0AF12-742A-4D18-8B96-3D11D423182F}"/>
              </a:ext>
            </a:extLst>
          </p:cNvPr>
          <p:cNvSpPr>
            <a:spLocks noGrp="1"/>
          </p:cNvSpPr>
          <p:nvPr>
            <p:ph idx="1"/>
          </p:nvPr>
        </p:nvSpPr>
        <p:spPr>
          <a:xfrm>
            <a:off x="457200" y="1600200"/>
            <a:ext cx="8229600" cy="4781550"/>
          </a:xfrm>
        </p:spPr>
        <p:txBody>
          <a:bodyPr/>
          <a:lstStyle/>
          <a:p>
            <a:r>
              <a:rPr lang="en-US" dirty="0"/>
              <a:t>Have seen substantial reductions in area of jurisdiction (e.g. 60-100%)</a:t>
            </a:r>
          </a:p>
          <a:p>
            <a:r>
              <a:rPr lang="en-US" dirty="0"/>
              <a:t>Near elimination of PJDs w/ significant increase in AJDs</a:t>
            </a:r>
          </a:p>
          <a:p>
            <a:r>
              <a:rPr lang="en-US" dirty="0"/>
              <a:t>Substantial increase in effort/time required to conduct/verify delineations</a:t>
            </a:r>
          </a:p>
          <a:p>
            <a:r>
              <a:rPr lang="en-US" dirty="0"/>
              <a:t>Ongoing learning curves</a:t>
            </a:r>
          </a:p>
        </p:txBody>
      </p:sp>
      <p:sp>
        <p:nvSpPr>
          <p:cNvPr id="4" name="Slide Number Placeholder 3">
            <a:extLst>
              <a:ext uri="{FF2B5EF4-FFF2-40B4-BE49-F238E27FC236}">
                <a16:creationId xmlns:a16="http://schemas.microsoft.com/office/drawing/2014/main" id="{936CB330-D368-4E76-8E47-0E0DDFEFF24E}"/>
              </a:ext>
            </a:extLst>
          </p:cNvPr>
          <p:cNvSpPr>
            <a:spLocks noGrp="1"/>
          </p:cNvSpPr>
          <p:nvPr>
            <p:ph type="sldNum" sz="quarter" idx="10"/>
          </p:nvPr>
        </p:nvSpPr>
        <p:spPr/>
        <p:txBody>
          <a:bodyPr/>
          <a:lstStyle/>
          <a:p>
            <a:pPr>
              <a:defRPr/>
            </a:pPr>
            <a:fld id="{8A674A0E-7796-42BD-9C8C-30994701B528}" type="slidenum">
              <a:rPr lang="en-US" smtClean="0"/>
              <a:pPr>
                <a:defRPr/>
              </a:pPr>
              <a:t>23</a:t>
            </a:fld>
            <a:endParaRPr lang="en-US"/>
          </a:p>
        </p:txBody>
      </p:sp>
    </p:spTree>
    <p:extLst>
      <p:ext uri="{BB962C8B-B14F-4D97-AF65-F5344CB8AC3E}">
        <p14:creationId xmlns:p14="http://schemas.microsoft.com/office/powerpoint/2010/main" val="36753528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28600"/>
            <a:ext cx="9144000" cy="1143000"/>
          </a:xfrm>
        </p:spPr>
        <p:txBody>
          <a:bodyPr lIns="92075" tIns="46038" rIns="92075" bIns="46038"/>
          <a:lstStyle/>
          <a:p>
            <a:pPr eaLnBrk="1" hangingPunct="1"/>
            <a:r>
              <a:rPr lang="en-US" sz="3600" dirty="0"/>
              <a:t>Corps Regulatory Program Information</a:t>
            </a:r>
          </a:p>
        </p:txBody>
      </p:sp>
      <p:sp>
        <p:nvSpPr>
          <p:cNvPr id="40963" name="Rectangle 3"/>
          <p:cNvSpPr>
            <a:spLocks noGrp="1" noChangeArrowheads="1"/>
          </p:cNvSpPr>
          <p:nvPr>
            <p:ph type="body" idx="1"/>
          </p:nvPr>
        </p:nvSpPr>
        <p:spPr>
          <a:xfrm>
            <a:off x="152400" y="1676400"/>
            <a:ext cx="8991600" cy="4114800"/>
          </a:xfrm>
        </p:spPr>
        <p:txBody>
          <a:bodyPr lIns="92075" tIns="46038" rIns="92075" bIns="46038"/>
          <a:lstStyle/>
          <a:p>
            <a:pPr marL="457200" indent="-457200" eaLnBrk="1" hangingPunct="1">
              <a:lnSpc>
                <a:spcPct val="80000"/>
              </a:lnSpc>
              <a:spcBef>
                <a:spcPct val="30000"/>
              </a:spcBef>
            </a:pPr>
            <a:r>
              <a:rPr lang="en-US" sz="2000" i="1" dirty="0"/>
              <a:t>National Regulatory Program Home Page</a:t>
            </a:r>
            <a:r>
              <a:rPr lang="en-US" sz="2000" dirty="0"/>
              <a:t>:</a:t>
            </a:r>
          </a:p>
          <a:p>
            <a:pPr marL="457200" indent="-457200" eaLnBrk="1" hangingPunct="1">
              <a:lnSpc>
                <a:spcPct val="80000"/>
              </a:lnSpc>
              <a:spcBef>
                <a:spcPct val="30000"/>
              </a:spcBef>
              <a:buFont typeface="Wingdings" pitchFamily="1" charset="2"/>
              <a:buNone/>
            </a:pPr>
            <a:r>
              <a:rPr lang="en-US" sz="2000" dirty="0"/>
              <a:t>	</a:t>
            </a:r>
            <a:r>
              <a:rPr lang="en-US" sz="2000" dirty="0">
                <a:hlinkClick r:id="rId3"/>
              </a:rPr>
              <a:t>http://www.usace.army.mil/Missions/CivilWorks/RegulatoryProgramand Permits.aspx</a:t>
            </a:r>
            <a:endParaRPr lang="en-US" sz="2000" dirty="0"/>
          </a:p>
          <a:p>
            <a:pPr marL="457200" indent="-457200" eaLnBrk="1" hangingPunct="1">
              <a:lnSpc>
                <a:spcPct val="80000"/>
              </a:lnSpc>
              <a:spcBef>
                <a:spcPct val="30000"/>
              </a:spcBef>
              <a:buFont typeface="Wingdings" pitchFamily="1" charset="2"/>
              <a:buNone/>
            </a:pPr>
            <a:endParaRPr lang="en-US" sz="2000" dirty="0"/>
          </a:p>
          <a:p>
            <a:pPr marL="457200" indent="-457200" eaLnBrk="1" hangingPunct="1">
              <a:lnSpc>
                <a:spcPct val="80000"/>
              </a:lnSpc>
              <a:spcBef>
                <a:spcPct val="30000"/>
              </a:spcBef>
            </a:pPr>
            <a:r>
              <a:rPr lang="en-US" sz="2000" i="1" dirty="0"/>
              <a:t>Fort Worth District Regulatory Home Page</a:t>
            </a:r>
            <a:r>
              <a:rPr lang="en-US" sz="2000" dirty="0"/>
              <a:t>: </a:t>
            </a:r>
            <a:r>
              <a:rPr lang="en-US" sz="2000" dirty="0">
                <a:hlinkClick r:id="rId4"/>
              </a:rPr>
              <a:t>https://www.swf.usace.army.mil/Missions/Regulatory</a:t>
            </a:r>
            <a:endParaRPr lang="en-US" sz="2000" dirty="0"/>
          </a:p>
          <a:p>
            <a:pPr marL="457200" indent="-457200" eaLnBrk="1" hangingPunct="1">
              <a:lnSpc>
                <a:spcPct val="80000"/>
              </a:lnSpc>
              <a:spcBef>
                <a:spcPct val="30000"/>
              </a:spcBef>
            </a:pPr>
            <a:r>
              <a:rPr lang="en-US" sz="2000" dirty="0"/>
              <a:t>Fort Worth District (817) 886-1731 – Regulator of the Day</a:t>
            </a:r>
            <a:endParaRPr lang="en-US" sz="1700" dirty="0"/>
          </a:p>
          <a:p>
            <a:pPr marL="457200" indent="-457200" eaLnBrk="1" hangingPunct="1">
              <a:lnSpc>
                <a:spcPct val="80000"/>
              </a:lnSpc>
              <a:spcBef>
                <a:spcPct val="30000"/>
              </a:spcBef>
            </a:pPr>
            <a:endParaRPr lang="en-US" sz="1700" dirty="0"/>
          </a:p>
          <a:p>
            <a:pPr marL="457200" indent="-457200" eaLnBrk="1" hangingPunct="1">
              <a:lnSpc>
                <a:spcPct val="80000"/>
              </a:lnSpc>
              <a:spcBef>
                <a:spcPct val="30000"/>
              </a:spcBef>
            </a:pPr>
            <a:endParaRPr lang="en-US" sz="1700" dirty="0"/>
          </a:p>
          <a:p>
            <a:pPr marL="457200" indent="-457200" eaLnBrk="1" hangingPunct="1">
              <a:lnSpc>
                <a:spcPct val="80000"/>
              </a:lnSpc>
              <a:spcBef>
                <a:spcPct val="30000"/>
              </a:spcBef>
            </a:pPr>
            <a:endParaRPr lang="en-US" sz="1700" dirty="0"/>
          </a:p>
          <a:p>
            <a:pPr marL="457200" indent="-457200" eaLnBrk="1" hangingPunct="1">
              <a:lnSpc>
                <a:spcPct val="80000"/>
              </a:lnSpc>
              <a:spcBef>
                <a:spcPct val="30000"/>
              </a:spcBef>
            </a:pPr>
            <a:r>
              <a:rPr lang="en-US" sz="1800" i="1" dirty="0"/>
              <a:t>If this program assisted you, please help us improve our services by completing the survey on the following website: </a:t>
            </a:r>
            <a:r>
              <a:rPr lang="en-US" sz="1800" dirty="0">
                <a:hlinkClick r:id="rId5"/>
              </a:rPr>
              <a:t>http://per2.nwp.usace.army.mil/survey.html</a:t>
            </a:r>
            <a:endParaRPr lang="en-US" sz="1700" dirty="0"/>
          </a:p>
          <a:p>
            <a:pPr marL="457200" indent="-457200" eaLnBrk="1" hangingPunct="1">
              <a:lnSpc>
                <a:spcPct val="70000"/>
              </a:lnSpc>
              <a:buFont typeface="Wingdings" pitchFamily="1" charset="2"/>
              <a:buNone/>
            </a:pPr>
            <a:endParaRPr lang="en-US" sz="1700"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a:xfrm>
            <a:off x="457200" y="35859"/>
            <a:ext cx="8229600" cy="1143000"/>
          </a:xfrm>
        </p:spPr>
        <p:txBody>
          <a:bodyPr/>
          <a:lstStyle/>
          <a:p>
            <a:pPr eaLnBrk="1" hangingPunct="1"/>
            <a:r>
              <a:rPr lang="en-US" sz="4000" dirty="0"/>
              <a:t>Questions?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143000"/>
            <a:ext cx="8534400" cy="548640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Waters of the US</a:t>
            </a:r>
            <a:br>
              <a:rPr lang="en-US" sz="4000" dirty="0"/>
            </a:br>
            <a:r>
              <a:rPr lang="en-US" sz="4000" dirty="0"/>
              <a:t>Rules, Rules &amp; More Rules</a:t>
            </a:r>
          </a:p>
        </p:txBody>
      </p:sp>
      <p:sp>
        <p:nvSpPr>
          <p:cNvPr id="3" name="Content Placeholder 2"/>
          <p:cNvSpPr>
            <a:spLocks noGrp="1"/>
          </p:cNvSpPr>
          <p:nvPr>
            <p:ph idx="1"/>
          </p:nvPr>
        </p:nvSpPr>
        <p:spPr>
          <a:xfrm>
            <a:off x="457200" y="1752600"/>
            <a:ext cx="8229600" cy="4495800"/>
          </a:xfrm>
        </p:spPr>
        <p:txBody>
          <a:bodyPr/>
          <a:lstStyle/>
          <a:p>
            <a:pPr marL="514350" indent="-514350">
              <a:buFont typeface="+mj-lt"/>
              <a:buAutoNum type="arabicPeriod"/>
            </a:pPr>
            <a:r>
              <a:rPr lang="en-US" sz="2400" dirty="0"/>
              <a:t>Former Rule - 1986 regulations w/ 2000s </a:t>
            </a:r>
            <a:r>
              <a:rPr lang="en-US" sz="2400" dirty="0" err="1"/>
              <a:t>Rapanos</a:t>
            </a:r>
            <a:r>
              <a:rPr lang="en-US" sz="2400" dirty="0"/>
              <a:t> guidance</a:t>
            </a:r>
          </a:p>
          <a:p>
            <a:pPr marL="514350" indent="-514350">
              <a:buFont typeface="+mj-lt"/>
              <a:buAutoNum type="arabicPeriod"/>
            </a:pPr>
            <a:r>
              <a:rPr lang="en-US" sz="2400" dirty="0"/>
              <a:t>Clean Water Rule - 2015 Obama Rule – repealed 2019.</a:t>
            </a:r>
          </a:p>
          <a:p>
            <a:pPr marL="514350" indent="-514350">
              <a:buFont typeface="+mj-lt"/>
              <a:buAutoNum type="arabicPeriod"/>
            </a:pPr>
            <a:r>
              <a:rPr lang="en-US" sz="2400" dirty="0"/>
              <a:t>“Step 1 rule (see #1 above w/ minor modifications) – 2019 - 2020</a:t>
            </a:r>
          </a:p>
          <a:p>
            <a:pPr marL="514350" indent="-514350">
              <a:buFont typeface="+mj-lt"/>
              <a:buAutoNum type="arabicPeriod"/>
            </a:pPr>
            <a:r>
              <a:rPr lang="en-US" sz="2400" dirty="0"/>
              <a:t>Navigable Waters Protection Rule (NWPR) - 2018 Trump Rule – signed 1/2020 – effective 6/22/2020</a:t>
            </a:r>
          </a:p>
          <a:p>
            <a:pPr marL="800100" lvl="2" indent="0">
              <a:buNone/>
            </a:pPr>
            <a:r>
              <a:rPr lang="en-US" sz="2000" dirty="0"/>
              <a:t>Currently being challenged by numerous states, Tribes and non-governmental organizations but in effect.</a:t>
            </a:r>
          </a:p>
          <a:p>
            <a:pPr marL="400050" lvl="1" indent="0">
              <a:buNone/>
            </a:pPr>
            <a:r>
              <a:rPr lang="en-US" sz="2400" dirty="0"/>
              <a:t>  Goal - streamline &amp; easily apply</a:t>
            </a:r>
          </a:p>
          <a:p>
            <a:pPr marL="0" indent="0">
              <a:buNone/>
            </a:pPr>
            <a:endParaRPr lang="en-US" sz="2800" dirty="0"/>
          </a:p>
          <a:p>
            <a:endParaRPr lang="en-US" dirty="0"/>
          </a:p>
        </p:txBody>
      </p:sp>
      <p:sp>
        <p:nvSpPr>
          <p:cNvPr id="4" name="Slide Number Placeholder 3"/>
          <p:cNvSpPr>
            <a:spLocks noGrp="1"/>
          </p:cNvSpPr>
          <p:nvPr>
            <p:ph type="sldNum" sz="quarter" idx="10"/>
          </p:nvPr>
        </p:nvSpPr>
        <p:spPr/>
        <p:txBody>
          <a:bodyPr/>
          <a:lstStyle/>
          <a:p>
            <a:fld id="{FDB98179-43A8-47A6-B527-D474A719E190}" type="slidenum">
              <a:rPr lang="en-US" smtClean="0"/>
              <a:pPr/>
              <a:t>3</a:t>
            </a:fld>
            <a:endParaRPr lang="en-US" dirty="0"/>
          </a:p>
        </p:txBody>
      </p:sp>
    </p:spTree>
    <p:extLst>
      <p:ext uri="{BB962C8B-B14F-4D97-AF65-F5344CB8AC3E}">
        <p14:creationId xmlns:p14="http://schemas.microsoft.com/office/powerpoint/2010/main" val="14775863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304800"/>
            <a:ext cx="9144000" cy="1231609"/>
          </a:xfrm>
        </p:spPr>
        <p:txBody>
          <a:bodyPr/>
          <a:lstStyle/>
          <a:p>
            <a:r>
              <a:rPr lang="en-US" sz="4000" dirty="0"/>
              <a:t>NWPR - Waters of the U.S.</a:t>
            </a:r>
          </a:p>
        </p:txBody>
      </p:sp>
      <p:sp>
        <p:nvSpPr>
          <p:cNvPr id="5" name="Slide Number Placeholder 4"/>
          <p:cNvSpPr>
            <a:spLocks noGrp="1"/>
          </p:cNvSpPr>
          <p:nvPr>
            <p:ph type="sldNum" sz="quarter" idx="10"/>
          </p:nvPr>
        </p:nvSpPr>
        <p:spPr/>
        <p:txBody>
          <a:bodyPr/>
          <a:lstStyle/>
          <a:p>
            <a:fld id="{FDB98179-43A8-47A6-B527-D474A719E190}" type="slidenum">
              <a:rPr lang="en-US" smtClean="0"/>
              <a:pPr/>
              <a:t>4</a:t>
            </a:fld>
            <a:endParaRPr lang="en-US" dirty="0"/>
          </a:p>
        </p:txBody>
      </p:sp>
      <p:sp>
        <p:nvSpPr>
          <p:cNvPr id="6" name="Content Placeholder 5"/>
          <p:cNvSpPr>
            <a:spLocks noGrp="1"/>
          </p:cNvSpPr>
          <p:nvPr>
            <p:ph idx="1"/>
          </p:nvPr>
        </p:nvSpPr>
        <p:spPr>
          <a:xfrm>
            <a:off x="457200" y="1676400"/>
            <a:ext cx="8229600" cy="5575010"/>
          </a:xfrm>
        </p:spPr>
        <p:txBody>
          <a:bodyPr/>
          <a:lstStyle/>
          <a:p>
            <a:r>
              <a:rPr lang="en-US" sz="2400" u="sng" dirty="0"/>
              <a:t>33 CFR 328.3</a:t>
            </a:r>
          </a:p>
          <a:p>
            <a:pPr marL="400050" lvl="1" indent="0">
              <a:buNone/>
            </a:pPr>
            <a:r>
              <a:rPr lang="en-US" sz="2000" u="sng" dirty="0"/>
              <a:t>(a) </a:t>
            </a:r>
            <a:r>
              <a:rPr lang="en-US" sz="2000" b="1" u="sng" dirty="0"/>
              <a:t>Jurisdictional</a:t>
            </a:r>
            <a:r>
              <a:rPr lang="en-US" sz="2000" u="sng" dirty="0"/>
              <a:t> waters. </a:t>
            </a:r>
          </a:p>
          <a:p>
            <a:pPr>
              <a:buFont typeface="Wingdings" panose="05000000000000000000" pitchFamily="2" charset="2"/>
              <a:buChar char="§"/>
            </a:pPr>
            <a:r>
              <a:rPr lang="en-US" sz="2000" dirty="0"/>
              <a:t>(1) The territorial seas, and waters which are currently used, or were used in the past, or may be susceptible to use in interstate or foreign commerce, including waters which are subject to the ebb &amp; flow of tide; </a:t>
            </a:r>
          </a:p>
          <a:p>
            <a:pPr>
              <a:buFont typeface="Wingdings" panose="05000000000000000000" pitchFamily="2" charset="2"/>
              <a:buChar char="§"/>
            </a:pPr>
            <a:r>
              <a:rPr lang="en-US" sz="2000" dirty="0"/>
              <a:t>(2) Tributaries; </a:t>
            </a:r>
          </a:p>
          <a:p>
            <a:pPr>
              <a:buFont typeface="Wingdings" panose="05000000000000000000" pitchFamily="2" charset="2"/>
              <a:buChar char="§"/>
            </a:pPr>
            <a:r>
              <a:rPr lang="en-US" sz="2000" dirty="0"/>
              <a:t>(3) Lakes and ponds as well as impoundments of jurisdictional waters; and </a:t>
            </a:r>
          </a:p>
          <a:p>
            <a:pPr>
              <a:buFont typeface="Wingdings" panose="05000000000000000000" pitchFamily="2" charset="2"/>
              <a:buChar char="§"/>
            </a:pPr>
            <a:r>
              <a:rPr lang="en-US" sz="2000" dirty="0"/>
              <a:t>(4) Adjacent wetlands.</a:t>
            </a:r>
          </a:p>
          <a:p>
            <a:pPr marL="0" indent="0">
              <a:buNone/>
            </a:pPr>
            <a:endParaRPr lang="en-US" sz="2000" dirty="0"/>
          </a:p>
        </p:txBody>
      </p:sp>
    </p:spTree>
    <p:extLst>
      <p:ext uri="{BB962C8B-B14F-4D97-AF65-F5344CB8AC3E}">
        <p14:creationId xmlns:p14="http://schemas.microsoft.com/office/powerpoint/2010/main" val="17546158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304801"/>
            <a:ext cx="9144000" cy="1066799"/>
          </a:xfrm>
        </p:spPr>
        <p:txBody>
          <a:bodyPr/>
          <a:lstStyle/>
          <a:p>
            <a:r>
              <a:rPr lang="en-US" sz="4000" dirty="0"/>
              <a:t>NWPR – Non-Waters of the U.S.</a:t>
            </a:r>
          </a:p>
        </p:txBody>
      </p:sp>
      <p:sp>
        <p:nvSpPr>
          <p:cNvPr id="5" name="Slide Number Placeholder 4"/>
          <p:cNvSpPr>
            <a:spLocks noGrp="1"/>
          </p:cNvSpPr>
          <p:nvPr>
            <p:ph type="sldNum" sz="quarter" idx="10"/>
          </p:nvPr>
        </p:nvSpPr>
        <p:spPr/>
        <p:txBody>
          <a:bodyPr/>
          <a:lstStyle/>
          <a:p>
            <a:fld id="{FDB98179-43A8-47A6-B527-D474A719E190}" type="slidenum">
              <a:rPr lang="en-US" smtClean="0"/>
              <a:pPr/>
              <a:t>5</a:t>
            </a:fld>
            <a:endParaRPr lang="en-US" dirty="0"/>
          </a:p>
        </p:txBody>
      </p:sp>
      <p:sp>
        <p:nvSpPr>
          <p:cNvPr id="6" name="Content Placeholder 5"/>
          <p:cNvSpPr>
            <a:spLocks noGrp="1"/>
          </p:cNvSpPr>
          <p:nvPr>
            <p:ph idx="1"/>
          </p:nvPr>
        </p:nvSpPr>
        <p:spPr>
          <a:xfrm>
            <a:off x="457200" y="1447800"/>
            <a:ext cx="8229600" cy="5772949"/>
          </a:xfrm>
        </p:spPr>
        <p:txBody>
          <a:bodyPr/>
          <a:lstStyle/>
          <a:p>
            <a:r>
              <a:rPr lang="en-US" sz="2400" u="sng" dirty="0"/>
              <a:t>33 CFR 328.3</a:t>
            </a:r>
          </a:p>
          <a:p>
            <a:pPr marL="400050" lvl="1" indent="0">
              <a:buNone/>
            </a:pPr>
            <a:r>
              <a:rPr lang="en-US" sz="2000" u="sng" dirty="0"/>
              <a:t>(b) </a:t>
            </a:r>
            <a:r>
              <a:rPr lang="en-US" sz="2000" b="1" u="sng" dirty="0"/>
              <a:t>Non-jurisdictional</a:t>
            </a:r>
            <a:r>
              <a:rPr lang="en-US" sz="2000" u="sng" dirty="0"/>
              <a:t> waters. </a:t>
            </a:r>
          </a:p>
          <a:p>
            <a:pPr>
              <a:buFont typeface="Wingdings" panose="05000000000000000000" pitchFamily="2" charset="2"/>
              <a:buChar char="§"/>
            </a:pPr>
            <a:r>
              <a:rPr lang="en-US" sz="2000" dirty="0"/>
              <a:t>(1) Waters or water features that are not identified in paragraphs (a)(1) through (4) of this section; </a:t>
            </a:r>
          </a:p>
          <a:p>
            <a:pPr>
              <a:buFont typeface="Wingdings" panose="05000000000000000000" pitchFamily="2" charset="2"/>
              <a:buChar char="§"/>
            </a:pPr>
            <a:r>
              <a:rPr lang="en-US" sz="2000" dirty="0"/>
              <a:t>(2) </a:t>
            </a:r>
            <a:r>
              <a:rPr lang="en-US" sz="2000" b="1" u="sng" dirty="0"/>
              <a:t>Groundwater</a:t>
            </a:r>
            <a:r>
              <a:rPr lang="en-US" sz="2000" dirty="0"/>
              <a:t>, including groundwater drained through subsurface drainage systems;</a:t>
            </a:r>
          </a:p>
          <a:p>
            <a:pPr>
              <a:buFont typeface="Wingdings" panose="05000000000000000000" pitchFamily="2" charset="2"/>
              <a:buChar char="§"/>
            </a:pPr>
            <a:r>
              <a:rPr lang="en-US" sz="2000" dirty="0"/>
              <a:t>(3) Ephemeral features, including </a:t>
            </a:r>
            <a:r>
              <a:rPr lang="en-US" sz="2000" b="1" u="sng" dirty="0"/>
              <a:t>ephemeral streams</a:t>
            </a:r>
            <a:r>
              <a:rPr lang="en-US" sz="2000" dirty="0"/>
              <a:t>, swales, gullies, rills, and pools;</a:t>
            </a:r>
          </a:p>
          <a:p>
            <a:pPr>
              <a:buFont typeface="Wingdings" panose="05000000000000000000" pitchFamily="2" charset="2"/>
              <a:buChar char="§"/>
            </a:pPr>
            <a:r>
              <a:rPr lang="en-US" sz="2000" dirty="0"/>
              <a:t>(4) Diffuse </a:t>
            </a:r>
            <a:r>
              <a:rPr lang="en-US" sz="2000" dirty="0" err="1"/>
              <a:t>stormwater</a:t>
            </a:r>
            <a:r>
              <a:rPr lang="en-US" sz="2000" dirty="0"/>
              <a:t> </a:t>
            </a:r>
            <a:r>
              <a:rPr lang="en-US" sz="2000" b="1" u="sng" dirty="0"/>
              <a:t>run-off</a:t>
            </a:r>
            <a:r>
              <a:rPr lang="en-US" sz="2000" dirty="0"/>
              <a:t> and directional </a:t>
            </a:r>
            <a:r>
              <a:rPr lang="en-US" sz="2000" b="1" u="sng" dirty="0"/>
              <a:t>sheet flow over upland</a:t>
            </a:r>
            <a:r>
              <a:rPr lang="en-US" sz="2000" dirty="0"/>
              <a:t>; </a:t>
            </a:r>
          </a:p>
          <a:p>
            <a:pPr>
              <a:buFont typeface="Wingdings" panose="05000000000000000000" pitchFamily="2" charset="2"/>
              <a:buChar char="§"/>
            </a:pPr>
            <a:endParaRPr lang="en-US" sz="1600" dirty="0"/>
          </a:p>
          <a:p>
            <a:endParaRPr lang="en-US" sz="1800" dirty="0"/>
          </a:p>
        </p:txBody>
      </p:sp>
    </p:spTree>
    <p:extLst>
      <p:ext uri="{BB962C8B-B14F-4D97-AF65-F5344CB8AC3E}">
        <p14:creationId xmlns:p14="http://schemas.microsoft.com/office/powerpoint/2010/main" val="41556996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4000" dirty="0"/>
              <a:t>NWPR – Non-Waters of the U.S.</a:t>
            </a:r>
          </a:p>
        </p:txBody>
      </p:sp>
      <p:sp>
        <p:nvSpPr>
          <p:cNvPr id="3" name="Content Placeholder 2"/>
          <p:cNvSpPr>
            <a:spLocks noGrp="1"/>
          </p:cNvSpPr>
          <p:nvPr>
            <p:ph idx="1"/>
          </p:nvPr>
        </p:nvSpPr>
        <p:spPr>
          <a:xfrm>
            <a:off x="457200" y="1447800"/>
            <a:ext cx="8229600" cy="5410200"/>
          </a:xfrm>
        </p:spPr>
        <p:txBody>
          <a:bodyPr/>
          <a:lstStyle/>
          <a:p>
            <a:r>
              <a:rPr lang="en-US" sz="2000" dirty="0"/>
              <a:t>(5) </a:t>
            </a:r>
            <a:r>
              <a:rPr lang="en-US" sz="2000" b="1" u="sng" dirty="0"/>
              <a:t>Ditches</a:t>
            </a:r>
            <a:r>
              <a:rPr lang="en-US" sz="2000" dirty="0"/>
              <a:t> that are not paragraph (a)(1) or (2) waters, &amp; those portions of ditches constructed in paragraph (a)(4) waters that do not satisfy conditions of para. (c)(1) Adjacent Wetlands; </a:t>
            </a:r>
          </a:p>
          <a:p>
            <a:r>
              <a:rPr lang="en-US" sz="2000" dirty="0"/>
              <a:t>(6) </a:t>
            </a:r>
            <a:r>
              <a:rPr lang="en-US" sz="2000" b="1" u="sng" dirty="0"/>
              <a:t>Prior converted cropland</a:t>
            </a:r>
            <a:r>
              <a:rPr lang="en-US" sz="2000" dirty="0"/>
              <a:t>; </a:t>
            </a:r>
          </a:p>
          <a:p>
            <a:r>
              <a:rPr lang="en-US" sz="2000" dirty="0"/>
              <a:t>(7) Artificially </a:t>
            </a:r>
            <a:r>
              <a:rPr lang="en-US" sz="2000" b="1" u="sng" dirty="0"/>
              <a:t>irrigated areas</a:t>
            </a:r>
            <a:r>
              <a:rPr lang="en-US" sz="2000" dirty="0"/>
              <a:t>, including fields flooded for agricultural production, that would revert to upland should application of irrigation water to that area cease; </a:t>
            </a:r>
          </a:p>
          <a:p>
            <a:r>
              <a:rPr lang="en-US" sz="2000" dirty="0"/>
              <a:t>(8) </a:t>
            </a:r>
            <a:r>
              <a:rPr lang="en-US" sz="2000" b="1" u="sng" dirty="0"/>
              <a:t>Artificial lakes and ponds</a:t>
            </a:r>
            <a:r>
              <a:rPr lang="en-US" sz="2000" dirty="0"/>
              <a:t>, including water storage reservoirs and farm, irrigation, stock watering, and log cleaning ponds, </a:t>
            </a:r>
            <a:r>
              <a:rPr lang="en-US" sz="2000" b="1" u="sng" dirty="0"/>
              <a:t>constructed or excavated in upland </a:t>
            </a:r>
            <a:r>
              <a:rPr lang="en-US" sz="2000" dirty="0"/>
              <a:t>or </a:t>
            </a:r>
            <a:r>
              <a:rPr lang="en-US" sz="2000" b="1" u="sng" dirty="0"/>
              <a:t>in non-jurisdictional waters,</a:t>
            </a:r>
            <a:r>
              <a:rPr lang="en-US" sz="2000" dirty="0"/>
              <a:t> so long as those artificial lakes and ponds are not impoundments of jurisdictional waters that meet conditions of paragraph (c)(6) Lakes, Pond &amp; Impoundments; </a:t>
            </a:r>
          </a:p>
        </p:txBody>
      </p:sp>
      <p:sp>
        <p:nvSpPr>
          <p:cNvPr id="4" name="Slide Number Placeholder 3"/>
          <p:cNvSpPr>
            <a:spLocks noGrp="1"/>
          </p:cNvSpPr>
          <p:nvPr>
            <p:ph type="sldNum" sz="quarter" idx="10"/>
          </p:nvPr>
        </p:nvSpPr>
        <p:spPr/>
        <p:txBody>
          <a:bodyPr/>
          <a:lstStyle/>
          <a:p>
            <a:pPr>
              <a:defRPr/>
            </a:pPr>
            <a:fld id="{8A674A0E-7796-42BD-9C8C-30994701B528}" type="slidenum">
              <a:rPr lang="en-US" smtClean="0"/>
              <a:pPr>
                <a:defRPr/>
              </a:pPr>
              <a:t>6</a:t>
            </a:fld>
            <a:endParaRPr lang="en-US"/>
          </a:p>
        </p:txBody>
      </p:sp>
    </p:spTree>
    <p:extLst>
      <p:ext uri="{BB962C8B-B14F-4D97-AF65-F5344CB8AC3E}">
        <p14:creationId xmlns:p14="http://schemas.microsoft.com/office/powerpoint/2010/main" val="302633760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4000" dirty="0"/>
              <a:t>NWPR – Non-Waters of the U.S.</a:t>
            </a:r>
          </a:p>
        </p:txBody>
      </p:sp>
      <p:sp>
        <p:nvSpPr>
          <p:cNvPr id="3" name="Content Placeholder 2"/>
          <p:cNvSpPr>
            <a:spLocks noGrp="1"/>
          </p:cNvSpPr>
          <p:nvPr>
            <p:ph idx="1"/>
          </p:nvPr>
        </p:nvSpPr>
        <p:spPr>
          <a:xfrm>
            <a:off x="457200" y="1447800"/>
            <a:ext cx="8229600" cy="5181600"/>
          </a:xfrm>
        </p:spPr>
        <p:txBody>
          <a:bodyPr/>
          <a:lstStyle/>
          <a:p>
            <a:r>
              <a:rPr lang="en-US" sz="2000" dirty="0"/>
              <a:t>(9) </a:t>
            </a:r>
            <a:r>
              <a:rPr lang="en-US" sz="2000" b="1" u="sng" dirty="0"/>
              <a:t>Water-filled depressions</a:t>
            </a:r>
            <a:r>
              <a:rPr lang="en-US" sz="2000" dirty="0"/>
              <a:t> </a:t>
            </a:r>
            <a:r>
              <a:rPr lang="en-US" sz="2000" b="1" u="sng" dirty="0"/>
              <a:t>constructed or excavated in upland</a:t>
            </a:r>
            <a:r>
              <a:rPr lang="en-US" sz="2000" dirty="0"/>
              <a:t> or </a:t>
            </a:r>
            <a:r>
              <a:rPr lang="en-US" sz="2000" b="1" u="sng" dirty="0"/>
              <a:t>in non-jurisdictional waters</a:t>
            </a:r>
            <a:r>
              <a:rPr lang="en-US" sz="2000" dirty="0"/>
              <a:t> incidental to mining or construction activity, and pits excavated in upland or in non-jurisdictional waters for the purpose of obtaining fill, sand, or gravel; </a:t>
            </a:r>
          </a:p>
          <a:p>
            <a:r>
              <a:rPr lang="en-US" sz="2000" dirty="0"/>
              <a:t>(10) </a:t>
            </a:r>
            <a:r>
              <a:rPr lang="en-US" sz="2000" b="1" u="sng" dirty="0" err="1"/>
              <a:t>Stormwater</a:t>
            </a:r>
            <a:r>
              <a:rPr lang="en-US" sz="2000" b="1" u="sng" dirty="0"/>
              <a:t> control features</a:t>
            </a:r>
            <a:r>
              <a:rPr lang="en-US" sz="2000" dirty="0"/>
              <a:t> </a:t>
            </a:r>
            <a:r>
              <a:rPr lang="en-US" sz="2000" b="1" u="sng" dirty="0"/>
              <a:t>constructed or excavated in upland </a:t>
            </a:r>
            <a:r>
              <a:rPr lang="en-US" sz="2000" dirty="0"/>
              <a:t>or </a:t>
            </a:r>
            <a:r>
              <a:rPr lang="en-US" sz="2000" b="1" u="sng" dirty="0"/>
              <a:t>in non-jurisdictional waters </a:t>
            </a:r>
            <a:r>
              <a:rPr lang="en-US" sz="2000" dirty="0"/>
              <a:t>to convey, treat, infiltrate, or store </a:t>
            </a:r>
            <a:r>
              <a:rPr lang="en-US" sz="2000" dirty="0" err="1"/>
              <a:t>stormwater</a:t>
            </a:r>
            <a:r>
              <a:rPr lang="en-US" sz="2000" dirty="0"/>
              <a:t> run-off; </a:t>
            </a:r>
          </a:p>
          <a:p>
            <a:r>
              <a:rPr lang="en-US" sz="2000" dirty="0"/>
              <a:t>(11) </a:t>
            </a:r>
            <a:r>
              <a:rPr lang="en-US" sz="2000" b="1" u="sng" dirty="0"/>
              <a:t>Groundwater recharge, water reuse, and wastewater recycling structures</a:t>
            </a:r>
            <a:r>
              <a:rPr lang="en-US" sz="2000" dirty="0"/>
              <a:t>, including detention, retention, and infiltration basins and ponds, constructed or excavated </a:t>
            </a:r>
            <a:r>
              <a:rPr lang="en-US" sz="2000" b="1" u="sng" dirty="0"/>
              <a:t>in upland </a:t>
            </a:r>
            <a:r>
              <a:rPr lang="en-US" sz="2000" dirty="0"/>
              <a:t>or </a:t>
            </a:r>
            <a:r>
              <a:rPr lang="en-US" sz="2000" b="1" u="sng" dirty="0"/>
              <a:t>in non-jurisdictional waters</a:t>
            </a:r>
            <a:r>
              <a:rPr lang="en-US" sz="2000" dirty="0"/>
              <a:t>; and </a:t>
            </a:r>
          </a:p>
          <a:p>
            <a:r>
              <a:rPr lang="en-US" sz="2000" dirty="0"/>
              <a:t>(12) </a:t>
            </a:r>
            <a:r>
              <a:rPr lang="en-US" sz="2000" b="1" u="sng" dirty="0"/>
              <a:t>Waste treatment systems</a:t>
            </a:r>
            <a:r>
              <a:rPr lang="en-US" sz="2000" dirty="0"/>
              <a:t>. </a:t>
            </a:r>
          </a:p>
          <a:p>
            <a:endParaRPr lang="en-US" sz="1400" dirty="0"/>
          </a:p>
        </p:txBody>
      </p:sp>
      <p:sp>
        <p:nvSpPr>
          <p:cNvPr id="4" name="Slide Number Placeholder 3"/>
          <p:cNvSpPr>
            <a:spLocks noGrp="1"/>
          </p:cNvSpPr>
          <p:nvPr>
            <p:ph type="sldNum" sz="quarter" idx="10"/>
          </p:nvPr>
        </p:nvSpPr>
        <p:spPr/>
        <p:txBody>
          <a:bodyPr/>
          <a:lstStyle/>
          <a:p>
            <a:pPr>
              <a:defRPr/>
            </a:pPr>
            <a:fld id="{8A674A0E-7796-42BD-9C8C-30994701B528}" type="slidenum">
              <a:rPr lang="en-US" smtClean="0"/>
              <a:pPr>
                <a:defRPr/>
              </a:pPr>
              <a:t>7</a:t>
            </a:fld>
            <a:endParaRPr lang="en-US"/>
          </a:p>
        </p:txBody>
      </p:sp>
    </p:spTree>
    <p:extLst>
      <p:ext uri="{BB962C8B-B14F-4D97-AF65-F5344CB8AC3E}">
        <p14:creationId xmlns:p14="http://schemas.microsoft.com/office/powerpoint/2010/main" val="565623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648" y="304799"/>
            <a:ext cx="4311051" cy="1334373"/>
          </a:xfrm>
        </p:spPr>
        <p:txBody>
          <a:bodyPr/>
          <a:lstStyle/>
          <a:p>
            <a:r>
              <a:rPr lang="en-US" sz="3600" b="1" dirty="0"/>
              <a:t>No longer waters</a:t>
            </a:r>
          </a:p>
        </p:txBody>
      </p:sp>
      <p:sp>
        <p:nvSpPr>
          <p:cNvPr id="7" name="Slide Number Placeholder 6"/>
          <p:cNvSpPr>
            <a:spLocks noGrp="1"/>
          </p:cNvSpPr>
          <p:nvPr>
            <p:ph type="sldNum" sz="quarter" idx="10"/>
          </p:nvPr>
        </p:nvSpPr>
        <p:spPr/>
        <p:txBody>
          <a:bodyPr/>
          <a:lstStyle/>
          <a:p>
            <a:fld id="{FDB98179-43A8-47A6-B527-D474A719E190}" type="slidenum">
              <a:rPr lang="en-US" smtClean="0"/>
              <a:pPr/>
              <a:t>8</a:t>
            </a:fld>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10578"/>
            <a:ext cx="4343399"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381000"/>
            <a:ext cx="434339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3505201"/>
            <a:ext cx="4343399" cy="3111362"/>
          </a:xfrm>
          <a:prstGeom prst="rect">
            <a:avLst/>
          </a:prstGeom>
        </p:spPr>
      </p:pic>
    </p:spTree>
    <p:extLst>
      <p:ext uri="{BB962C8B-B14F-4D97-AF65-F5344CB8AC3E}">
        <p14:creationId xmlns:p14="http://schemas.microsoft.com/office/powerpoint/2010/main" val="54085893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0" y="0"/>
            <a:ext cx="9144000" cy="1447800"/>
          </a:xfrm>
        </p:spPr>
        <p:txBody>
          <a:bodyPr/>
          <a:lstStyle/>
          <a:p>
            <a:r>
              <a:rPr lang="en-US" sz="3600" b="1" dirty="0"/>
              <a:t>Not waters (never were)</a:t>
            </a:r>
          </a:p>
        </p:txBody>
      </p:sp>
      <p:sp>
        <p:nvSpPr>
          <p:cNvPr id="606215" name="Rectangle 7"/>
          <p:cNvSpPr>
            <a:spLocks noChangeArrowheads="1"/>
          </p:cNvSpPr>
          <p:nvPr/>
        </p:nvSpPr>
        <p:spPr bwMode="auto">
          <a:xfrm>
            <a:off x="0" y="5311775"/>
            <a:ext cx="9144000" cy="0"/>
          </a:xfrm>
          <a:prstGeom prst="rect">
            <a:avLst/>
          </a:prstGeom>
          <a:noFill/>
          <a:ln w="9525">
            <a:noFill/>
            <a:miter lim="800000"/>
            <a:headEnd/>
            <a:tailEnd/>
          </a:ln>
          <a:effectLst/>
        </p:spPr>
        <p:txBody>
          <a:bodyPr wrap="none" anchor="ctr">
            <a:spAutoFit/>
          </a:bodyPr>
          <a:lstStyle/>
          <a:p>
            <a:pPr algn="l"/>
            <a:endParaRPr lang="en-US" sz="2400" i="0" dirty="0">
              <a:solidFill>
                <a:schemeClr val="tx1"/>
              </a:solidFill>
              <a:effectLst/>
            </a:endParaRPr>
          </a:p>
        </p:txBody>
      </p:sp>
      <p:pic>
        <p:nvPicPr>
          <p:cNvPr id="606217" name="Picture 9" descr="Picture4"/>
          <p:cNvPicPr>
            <a:picLocks noChangeAspect="1" noChangeArrowheads="1"/>
          </p:cNvPicPr>
          <p:nvPr/>
        </p:nvPicPr>
        <p:blipFill>
          <a:blip r:embed="rId3" cstate="print"/>
          <a:srcRect/>
          <a:stretch>
            <a:fillRect/>
          </a:stretch>
        </p:blipFill>
        <p:spPr bwMode="auto">
          <a:xfrm>
            <a:off x="4640262" y="4038600"/>
            <a:ext cx="4198938" cy="2590800"/>
          </a:xfrm>
          <a:prstGeom prst="rect">
            <a:avLst/>
          </a:prstGeom>
          <a:noFill/>
        </p:spPr>
      </p:pic>
      <p:pic>
        <p:nvPicPr>
          <p:cNvPr id="606218" name="Picture 10" descr="Picture5"/>
          <p:cNvPicPr>
            <a:picLocks noChangeAspect="1" noChangeArrowheads="1"/>
          </p:cNvPicPr>
          <p:nvPr/>
        </p:nvPicPr>
        <p:blipFill>
          <a:blip r:embed="rId4" cstate="print"/>
          <a:srcRect/>
          <a:stretch>
            <a:fillRect/>
          </a:stretch>
        </p:blipFill>
        <p:spPr bwMode="auto">
          <a:xfrm>
            <a:off x="4640338" y="1248144"/>
            <a:ext cx="4148087" cy="2653865"/>
          </a:xfrm>
          <a:prstGeom prst="rect">
            <a:avLst/>
          </a:prstGeom>
          <a:noFill/>
        </p:spPr>
      </p:pic>
      <p:sp>
        <p:nvSpPr>
          <p:cNvPr id="9" name="Slide Number Placeholder 8"/>
          <p:cNvSpPr>
            <a:spLocks noGrp="1"/>
          </p:cNvSpPr>
          <p:nvPr>
            <p:ph type="sldNum" sz="quarter" idx="10"/>
          </p:nvPr>
        </p:nvSpPr>
        <p:spPr/>
        <p:txBody>
          <a:bodyPr/>
          <a:lstStyle/>
          <a:p>
            <a:fld id="{BB885CF2-F092-4588-9710-91EB4AEAAB7D}" type="slidenum">
              <a:rPr lang="en-US" smtClean="0"/>
              <a:pPr/>
              <a:t>9</a:t>
            </a:fld>
            <a:endParaRPr lang="en-US" dirty="0"/>
          </a:p>
        </p:txBody>
      </p:sp>
      <p:pic>
        <p:nvPicPr>
          <p:cNvPr id="8" name="Content Placeholder 4" descr="upland swale 2.jpg"/>
          <p:cNvPicPr>
            <a:picLocks noGrp="1" noChangeAspect="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a:xfrm>
            <a:off x="381000" y="1248144"/>
            <a:ext cx="3903763" cy="2653865"/>
          </a:xfr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038600"/>
            <a:ext cx="3903763" cy="2590799"/>
          </a:xfrm>
          <a:prstGeom prst="rect">
            <a:avLst/>
          </a:prstGeom>
        </p:spPr>
      </p:pic>
    </p:spTree>
    <p:extLst>
      <p:ext uri="{BB962C8B-B14F-4D97-AF65-F5344CB8AC3E}">
        <p14:creationId xmlns:p14="http://schemas.microsoft.com/office/powerpoint/2010/main" val="2807939446"/>
      </p:ext>
    </p:extLst>
  </p:cSld>
  <p:clrMapOvr>
    <a:masterClrMapping/>
  </p:clrMapOvr>
  <p:transition>
    <p:fade/>
  </p:transition>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C:\speeches\general main file\usace design template jessica.pot</Template>
  <TotalTime>60885</TotalTime>
  <Words>2143</Words>
  <Application>Microsoft Office PowerPoint</Application>
  <PresentationFormat>On-screen Show (4:3)</PresentationFormat>
  <Paragraphs>188</Paragraphs>
  <Slides>25</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Arial Bold</vt:lpstr>
      <vt:lpstr>Lucida Sans</vt:lpstr>
      <vt:lpstr>Times New Roman</vt:lpstr>
      <vt:lpstr>Wingdings</vt:lpstr>
      <vt:lpstr>Wingdings 3</vt:lpstr>
      <vt:lpstr>Custom Design</vt:lpstr>
      <vt:lpstr>Title Master</vt:lpstr>
      <vt:lpstr>Slide Master</vt:lpstr>
      <vt:lpstr>Navigable Waters Protection Rule - Tinkering At the Baseline</vt:lpstr>
      <vt:lpstr>Normal Steps of Permit Process</vt:lpstr>
      <vt:lpstr>Waters of the US Rules, Rules &amp; More Rules</vt:lpstr>
      <vt:lpstr>NWPR - Waters of the U.S.</vt:lpstr>
      <vt:lpstr>NWPR – Non-Waters of the U.S.</vt:lpstr>
      <vt:lpstr>NWPR – Non-Waters of the U.S.</vt:lpstr>
      <vt:lpstr>NWPR – Non-Waters of the U.S.</vt:lpstr>
      <vt:lpstr>No longer waters</vt:lpstr>
      <vt:lpstr>Not waters (never were)</vt:lpstr>
      <vt:lpstr>PowerPoint Presentation</vt:lpstr>
      <vt:lpstr>Approved &amp; Preliminary Jurisdictional Determinations</vt:lpstr>
      <vt:lpstr>Severing Jurisdiction/Breaks</vt:lpstr>
      <vt:lpstr>Channelized Non-JD Surface Water</vt:lpstr>
      <vt:lpstr>Tributary</vt:lpstr>
      <vt:lpstr>Adjacent Wetland</vt:lpstr>
      <vt:lpstr>Typical Year</vt:lpstr>
      <vt:lpstr>Antecedent Precipitation Tool</vt:lpstr>
      <vt:lpstr>Antecedent Precipitation Tool</vt:lpstr>
      <vt:lpstr>Application of Typical Year</vt:lpstr>
      <vt:lpstr>Application of Typical Year</vt:lpstr>
      <vt:lpstr>Stream Class (Eph/Int) Indicators</vt:lpstr>
      <vt:lpstr>Stream Class (Eph/Int) Indicators</vt:lpstr>
      <vt:lpstr>Effects of Rule in SWF</vt:lpstr>
      <vt:lpstr>Corps Regulatory Program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Owner</dc:creator>
  <cp:lastModifiedBy>Peter, Chandler J CIV USARMY CESWF (USA)</cp:lastModifiedBy>
  <cp:revision>1415</cp:revision>
  <cp:lastPrinted>2001-03-05T00:45:55Z</cp:lastPrinted>
  <dcterms:created xsi:type="dcterms:W3CDTF">2012-04-20T01:49:36Z</dcterms:created>
  <dcterms:modified xsi:type="dcterms:W3CDTF">2021-04-20T16:52:07Z</dcterms:modified>
</cp:coreProperties>
</file>